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9"/>
    <p:sldId id="257" r:id="rId20"/>
    <p:sldId id="258" r:id="rId21"/>
    <p:sldId id="259" r:id="rId22"/>
    <p:sldId id="260" r:id="rId23"/>
    <p:sldId id="261" r:id="rId24"/>
    <p:sldId id="262" r:id="rId25"/>
    <p:sldId id="263" r:id="rId26"/>
    <p:sldId id="264" r:id="rId27"/>
    <p:sldId id="265" r:id="rId28"/>
    <p:sldId id="266" r:id="rId29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Montserrat Semi-Bold" charset="1" panose="00000700000000000000"/>
      <p:regular r:id="rId10"/>
    </p:embeddedFont>
    <p:embeddedFont>
      <p:font typeface="Montserrat Semi-Bold Bold" charset="1" panose="00000800000000000000"/>
      <p:regular r:id="rId11"/>
    </p:embeddedFont>
    <p:embeddedFont>
      <p:font typeface="Montserrat Semi-Bold Italics" charset="1" panose="00000700000000000000"/>
      <p:regular r:id="rId12"/>
    </p:embeddedFont>
    <p:embeddedFont>
      <p:font typeface="Montserrat Semi-Bold Bold Italics" charset="1" panose="00000800000000000000"/>
      <p:regular r:id="rId13"/>
    </p:embeddedFont>
    <p:embeddedFont>
      <p:font typeface="Montserrat" charset="1" panose="00000500000000000000"/>
      <p:regular r:id="rId14"/>
    </p:embeddedFont>
    <p:embeddedFont>
      <p:font typeface="Montserrat Bold" charset="1" panose="00000600000000000000"/>
      <p:regular r:id="rId15"/>
    </p:embeddedFont>
    <p:embeddedFont>
      <p:font typeface="Montserrat Italics" charset="1" panose="00000500000000000000"/>
      <p:regular r:id="rId16"/>
    </p:embeddedFont>
    <p:embeddedFont>
      <p:font typeface="Montserrat Bold Italics" charset="1" panose="00000600000000000000"/>
      <p:regular r:id="rId17"/>
    </p:embeddedFont>
    <p:embeddedFont>
      <p:font typeface="Neue Machina UltraBold" charset="1" panose="0000090000000000000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slides/slide1.xml" Type="http://schemas.openxmlformats.org/officeDocument/2006/relationships/slide"/><Relationship Id="rId2" Target="presProps.xml" Type="http://schemas.openxmlformats.org/officeDocument/2006/relationships/presProps"/><Relationship Id="rId20" Target="slides/slide2.xml" Type="http://schemas.openxmlformats.org/officeDocument/2006/relationships/slide"/><Relationship Id="rId21" Target="slides/slide3.xml" Type="http://schemas.openxmlformats.org/officeDocument/2006/relationships/slide"/><Relationship Id="rId22" Target="slides/slide4.xml" Type="http://schemas.openxmlformats.org/officeDocument/2006/relationships/slide"/><Relationship Id="rId23" Target="slides/slide5.xml" Type="http://schemas.openxmlformats.org/officeDocument/2006/relationships/slide"/><Relationship Id="rId24" Target="slides/slide6.xml" Type="http://schemas.openxmlformats.org/officeDocument/2006/relationships/slide"/><Relationship Id="rId25" Target="slides/slide7.xml" Type="http://schemas.openxmlformats.org/officeDocument/2006/relationships/slide"/><Relationship Id="rId26" Target="slides/slide8.xml" Type="http://schemas.openxmlformats.org/officeDocument/2006/relationships/slide"/><Relationship Id="rId27" Target="slides/slide9.xml" Type="http://schemas.openxmlformats.org/officeDocument/2006/relationships/slide"/><Relationship Id="rId28" Target="slides/slide10.xml" Type="http://schemas.openxmlformats.org/officeDocument/2006/relationships/slide"/><Relationship Id="rId29" Target="slides/slide11.xml" Type="http://schemas.openxmlformats.org/officeDocument/2006/relationships/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24.png" Type="http://schemas.openxmlformats.org/officeDocument/2006/relationships/image"/><Relationship Id="rId7" Target="../media/image25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8.png" Type="http://schemas.openxmlformats.org/officeDocument/2006/relationships/image"/><Relationship Id="rId7" Target="../media/image9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0.png" Type="http://schemas.openxmlformats.org/officeDocument/2006/relationships/image"/><Relationship Id="rId7" Target="../media/image11.png" Type="http://schemas.openxmlformats.org/officeDocument/2006/relationships/image"/><Relationship Id="rId8" Target="../media/image12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3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4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5.png" Type="http://schemas.openxmlformats.org/officeDocument/2006/relationships/image"/><Relationship Id="rId7" Target="../media/image16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7.png" Type="http://schemas.openxmlformats.org/officeDocument/2006/relationships/image"/><Relationship Id="rId7" Target="../media/image18.png" Type="http://schemas.openxmlformats.org/officeDocument/2006/relationships/image"/><Relationship Id="rId8" Target="../media/image19.png" Type="http://schemas.openxmlformats.org/officeDocument/2006/relationships/image"/><Relationship Id="rId9" Target="../media/image20.sv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21.png" Type="http://schemas.openxmlformats.org/officeDocument/2006/relationships/image"/><Relationship Id="rId7" Target="../media/image22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23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3875567" y="-4926720"/>
            <a:ext cx="9808535" cy="9808535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1271731" y="6544095"/>
            <a:ext cx="6009009" cy="6009009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8100000">
            <a:off x="11884038" y="6896830"/>
            <a:ext cx="8209501" cy="6060105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8"/>
          <a:srcRect l="5417" t="10137" r="5417" b="0"/>
          <a:stretch>
            <a:fillRect/>
          </a:stretch>
        </p:blipFill>
        <p:spPr>
          <a:xfrm flipH="false" flipV="false" rot="0">
            <a:off x="6980261" y="5860216"/>
            <a:ext cx="4327479" cy="1471948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2419979" y="4134227"/>
            <a:ext cx="13448042" cy="18090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740"/>
              </a:lnSpc>
            </a:pPr>
            <a:r>
              <a:rPr lang="en-US" sz="10529">
                <a:solidFill>
                  <a:srgbClr val="FFFFFF"/>
                </a:solidFill>
                <a:latin typeface="Neue Machina UltraBold"/>
              </a:rPr>
              <a:t>Trabalho AED 2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492629" y="5895615"/>
            <a:ext cx="3302742" cy="13535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21"/>
              </a:lnSpc>
            </a:pPr>
            <a:r>
              <a:rPr lang="en-US" sz="2586">
                <a:solidFill>
                  <a:srgbClr val="01204C"/>
                </a:solidFill>
                <a:latin typeface="Montserrat Bold"/>
              </a:rPr>
              <a:t>João Pedro Passos</a:t>
            </a:r>
          </a:p>
          <a:p>
            <a:pPr algn="ctr">
              <a:lnSpc>
                <a:spcPts val="3621"/>
              </a:lnSpc>
            </a:pPr>
            <a:r>
              <a:rPr lang="en-US" sz="2586">
                <a:solidFill>
                  <a:srgbClr val="01204C"/>
                </a:solidFill>
                <a:latin typeface="Montserrat Bold"/>
              </a:rPr>
              <a:t>Daniel Dória</a:t>
            </a:r>
          </a:p>
          <a:p>
            <a:pPr algn="ctr">
              <a:lnSpc>
                <a:spcPts val="3621"/>
              </a:lnSpc>
            </a:pPr>
            <a:r>
              <a:rPr lang="en-US" sz="2586">
                <a:solidFill>
                  <a:srgbClr val="01204C"/>
                </a:solidFill>
                <a:latin typeface="Montserrat Bold"/>
              </a:rPr>
              <a:t>Mariana Conde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478214" y="-4882840"/>
            <a:ext cx="9218676" cy="9218676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720443" y="-1551311"/>
            <a:ext cx="8685325" cy="8685325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247802" y="4806269"/>
            <a:ext cx="9218676" cy="9218676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899438" y="7474099"/>
            <a:ext cx="8685325" cy="8685325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1780002" y="5184948"/>
            <a:ext cx="5581768" cy="5161855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0">
            <a:off x="7458598" y="5214742"/>
            <a:ext cx="10241404" cy="5120702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627152" y="444283"/>
            <a:ext cx="13981514" cy="2088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306"/>
              </a:lnSpc>
            </a:pPr>
            <a:r>
              <a:rPr lang="en-US" sz="5933">
                <a:solidFill>
                  <a:srgbClr val="FFFFFF"/>
                </a:solidFill>
                <a:latin typeface="Neue Machina UltraBold"/>
              </a:rPr>
              <a:t>With a certain number of flights, how far can you go?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2743726"/>
            <a:ext cx="16661927" cy="24524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08825" indent="-304413" lvl="1">
              <a:lnSpc>
                <a:spcPts val="3947"/>
              </a:lnSpc>
              <a:buFont typeface="Arial"/>
              <a:buChar char="•"/>
            </a:pPr>
            <a:r>
              <a:rPr lang="en-US" sz="2819">
                <a:solidFill>
                  <a:srgbClr val="FFFFFF"/>
                </a:solidFill>
                <a:latin typeface="Montserrat"/>
              </a:rPr>
              <a:t>Até onde pode o utilizador ir com o número predeterminado de voos é o que a função </a:t>
            </a:r>
            <a:r>
              <a:rPr lang="en-US" sz="2819">
                <a:solidFill>
                  <a:srgbClr val="FFFFFF"/>
                </a:solidFill>
                <a:latin typeface="Montserrat Bold Italics"/>
              </a:rPr>
              <a:t>howFar </a:t>
            </a:r>
            <a:r>
              <a:rPr lang="en-US" sz="2819">
                <a:solidFill>
                  <a:srgbClr val="FFFFFF"/>
                </a:solidFill>
                <a:latin typeface="Montserrat"/>
              </a:rPr>
              <a:t>ajuda a determinar, indicando o local que será o destino a distância a que se encontra do aeroporto de partida. Esta função foi feita possível devido à implementação de uma função </a:t>
            </a:r>
            <a:r>
              <a:rPr lang="en-US" sz="2819">
                <a:solidFill>
                  <a:srgbClr val="FFFFFF"/>
                </a:solidFill>
                <a:latin typeface="Montserrat Bold Italics"/>
              </a:rPr>
              <a:t>bfs</a:t>
            </a:r>
            <a:r>
              <a:rPr lang="en-US" sz="2819">
                <a:solidFill>
                  <a:srgbClr val="FFFFFF"/>
                </a:solidFill>
                <a:latin typeface="Montserrat"/>
              </a:rPr>
              <a:t>, ou breadth-first search, um algoritmo muito utilizado na pesquisa de grafos.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833134">
            <a:off x="-234626" y="7511228"/>
            <a:ext cx="8732717" cy="6446333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2686091" y="-3553501"/>
            <a:ext cx="7966832" cy="7966832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12719" r="38317" b="0"/>
          <a:stretch>
            <a:fillRect/>
          </a:stretch>
        </p:blipFill>
        <p:spPr>
          <a:xfrm flipH="false" flipV="false" rot="0">
            <a:off x="13500499" y="-175159"/>
            <a:ext cx="7517602" cy="10637319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793783" y="325140"/>
            <a:ext cx="12213476" cy="8475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33"/>
              </a:lnSpc>
            </a:pPr>
            <a:r>
              <a:rPr lang="en-US" sz="4881">
                <a:solidFill>
                  <a:srgbClr val="FFFFFF"/>
                </a:solidFill>
                <a:latin typeface="Neue Machina UltraBold"/>
              </a:rPr>
              <a:t>Dificuldades e Esforços de cada um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93783" y="5585658"/>
            <a:ext cx="16465517" cy="31871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12098" indent="-356049" lvl="1">
              <a:lnSpc>
                <a:spcPts val="4617"/>
              </a:lnSpc>
              <a:buFont typeface="Arial"/>
              <a:buChar char="•"/>
            </a:pPr>
            <a:r>
              <a:rPr lang="en-US" sz="3298">
                <a:solidFill>
                  <a:srgbClr val="FFFFFF"/>
                </a:solidFill>
                <a:latin typeface="Montserrat Bold Italics"/>
              </a:rPr>
              <a:t>Esforços e funções de cada elemento:</a:t>
            </a:r>
          </a:p>
          <a:p>
            <a:pPr marL="1294658" indent="-431553" lvl="2">
              <a:lnSpc>
                <a:spcPts val="4197"/>
              </a:lnSpc>
              <a:buFont typeface="Arial"/>
              <a:buChar char="⚬"/>
            </a:pPr>
            <a:r>
              <a:rPr lang="en-US" sz="2998">
                <a:solidFill>
                  <a:srgbClr val="FFFFFF"/>
                </a:solidFill>
                <a:latin typeface="Montserrat"/>
              </a:rPr>
              <a:t>João Pedro: Desenvolvimento de código para o menu, armazenamento dos dados e pesquisa, e funções implementadas</a:t>
            </a:r>
          </a:p>
          <a:p>
            <a:pPr marL="1294658" indent="-431553" lvl="2">
              <a:lnSpc>
                <a:spcPts val="4197"/>
              </a:lnSpc>
              <a:buFont typeface="Arial"/>
              <a:buChar char="⚬"/>
            </a:pPr>
            <a:r>
              <a:rPr lang="en-US" sz="2998">
                <a:solidFill>
                  <a:srgbClr val="FFFFFF"/>
                </a:solidFill>
                <a:latin typeface="Montserrat"/>
              </a:rPr>
              <a:t>Daniel Dória: Estruturação do trabalho, desenvolvimento de código no menu e funções implementadas</a:t>
            </a:r>
          </a:p>
          <a:p>
            <a:pPr marL="1294658" indent="-431553" lvl="2">
              <a:lnSpc>
                <a:spcPts val="4197"/>
              </a:lnSpc>
              <a:buFont typeface="Arial"/>
              <a:buChar char="⚬"/>
            </a:pPr>
            <a:r>
              <a:rPr lang="en-US" sz="2998">
                <a:solidFill>
                  <a:srgbClr val="FFFFFF"/>
                </a:solidFill>
                <a:latin typeface="Montserrat"/>
              </a:rPr>
              <a:t>Mariana Conde: Algum desenvolvimento de código, doxygen e power point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93783" y="1696511"/>
            <a:ext cx="16465517" cy="27026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68919" indent="-334459" lvl="1">
              <a:lnSpc>
                <a:spcPts val="4337"/>
              </a:lnSpc>
              <a:buFont typeface="Arial"/>
              <a:buChar char="•"/>
            </a:pPr>
            <a:r>
              <a:rPr lang="en-US" sz="3098">
                <a:solidFill>
                  <a:srgbClr val="FFFFFF"/>
                </a:solidFill>
                <a:latin typeface="Montserrat"/>
              </a:rPr>
              <a:t>Projeto árduo que provou ser mais difícil de realizar devido à necessária implementação de grafos, que por sua vez, lidam com uma quantidade substantiva de dados, neste caso, voos.</a:t>
            </a:r>
          </a:p>
          <a:p>
            <a:pPr marL="668919" indent="-334459" lvl="1">
              <a:lnSpc>
                <a:spcPts val="4337"/>
              </a:lnSpc>
              <a:buFont typeface="Arial"/>
              <a:buChar char="•"/>
            </a:pPr>
            <a:r>
              <a:rPr lang="en-US" sz="3098">
                <a:solidFill>
                  <a:srgbClr val="FFFFFF"/>
                </a:solidFill>
                <a:latin typeface="Montserrat"/>
              </a:rPr>
              <a:t> Implementação de cálculos de distâncias, sendo necessário o uso de fórmulas como a de Harvesina e o algoritmo de Dijkstra.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487719" y="-2942560"/>
            <a:ext cx="8996085" cy="8996085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2714326" y="6543974"/>
            <a:ext cx="5428652" cy="5428652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 rot="0">
            <a:off x="578133" y="1634366"/>
            <a:ext cx="3029185" cy="3509134"/>
            <a:chOff x="0" y="0"/>
            <a:chExt cx="1565187" cy="1813178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1565187" cy="1813178"/>
            </a:xfrm>
            <a:custGeom>
              <a:avLst/>
              <a:gdLst/>
              <a:ahLst/>
              <a:cxnLst/>
              <a:rect r="r" b="b" t="t" l="l"/>
              <a:pathLst>
                <a:path h="1813178" w="1565187">
                  <a:moveTo>
                    <a:pt x="1440727" y="1813178"/>
                  </a:moveTo>
                  <a:lnTo>
                    <a:pt x="124460" y="1813178"/>
                  </a:lnTo>
                  <a:cubicBezTo>
                    <a:pt x="55880" y="1813178"/>
                    <a:pt x="0" y="1757298"/>
                    <a:pt x="0" y="168871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40727" y="0"/>
                  </a:lnTo>
                  <a:cubicBezTo>
                    <a:pt x="1509307" y="0"/>
                    <a:pt x="1565187" y="55880"/>
                    <a:pt x="1565187" y="124460"/>
                  </a:cubicBezTo>
                  <a:lnTo>
                    <a:pt x="1565187" y="1688718"/>
                  </a:lnTo>
                  <a:cubicBezTo>
                    <a:pt x="1565187" y="1757298"/>
                    <a:pt x="1509307" y="1813178"/>
                    <a:pt x="1440727" y="1813178"/>
                  </a:cubicBezTo>
                  <a:close/>
                </a:path>
              </a:pathLst>
            </a:custGeom>
            <a:solidFill>
              <a:srgbClr val="2D2F30">
                <a:alpha val="30980"/>
              </a:srgbClr>
            </a:solidFill>
          </p:spPr>
        </p:sp>
      </p:grpSp>
      <p:sp>
        <p:nvSpPr>
          <p:cNvPr name="AutoShape 6" id="6"/>
          <p:cNvSpPr/>
          <p:nvPr/>
        </p:nvSpPr>
        <p:spPr>
          <a:xfrm rot="-5379078">
            <a:off x="2832305" y="3379408"/>
            <a:ext cx="2856092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925882" y="6874980"/>
            <a:ext cx="6095177" cy="6095177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 rot="0">
            <a:off x="4916741" y="1634366"/>
            <a:ext cx="3029185" cy="3509134"/>
            <a:chOff x="0" y="0"/>
            <a:chExt cx="1565187" cy="1813178"/>
          </a:xfrm>
        </p:grpSpPr>
        <p:sp>
          <p:nvSpPr>
            <p:cNvPr name="Freeform 9" id="9"/>
            <p:cNvSpPr/>
            <p:nvPr/>
          </p:nvSpPr>
          <p:spPr>
            <a:xfrm>
              <a:off x="0" y="0"/>
              <a:ext cx="1565187" cy="1813178"/>
            </a:xfrm>
            <a:custGeom>
              <a:avLst/>
              <a:gdLst/>
              <a:ahLst/>
              <a:cxnLst/>
              <a:rect r="r" b="b" t="t" l="l"/>
              <a:pathLst>
                <a:path h="1813178" w="1565187">
                  <a:moveTo>
                    <a:pt x="1440727" y="1813178"/>
                  </a:moveTo>
                  <a:lnTo>
                    <a:pt x="124460" y="1813178"/>
                  </a:lnTo>
                  <a:cubicBezTo>
                    <a:pt x="55880" y="1813178"/>
                    <a:pt x="0" y="1757298"/>
                    <a:pt x="0" y="168871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40727" y="0"/>
                  </a:lnTo>
                  <a:cubicBezTo>
                    <a:pt x="1509307" y="0"/>
                    <a:pt x="1565187" y="55880"/>
                    <a:pt x="1565187" y="124460"/>
                  </a:cubicBezTo>
                  <a:lnTo>
                    <a:pt x="1565187" y="1688718"/>
                  </a:lnTo>
                  <a:cubicBezTo>
                    <a:pt x="1565187" y="1757298"/>
                    <a:pt x="1509307" y="1813178"/>
                    <a:pt x="1440727" y="1813178"/>
                  </a:cubicBezTo>
                  <a:close/>
                </a:path>
              </a:pathLst>
            </a:custGeom>
            <a:solidFill>
              <a:srgbClr val="2D2F30">
                <a:alpha val="30980"/>
              </a:srgbClr>
            </a:solidFill>
          </p:spPr>
        </p:sp>
      </p:grpSp>
      <p:sp>
        <p:nvSpPr>
          <p:cNvPr name="AutoShape 10" id="10"/>
          <p:cNvSpPr/>
          <p:nvPr/>
        </p:nvSpPr>
        <p:spPr>
          <a:xfrm rot="-5379078">
            <a:off x="7220090" y="3379408"/>
            <a:ext cx="2856092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1" id="11"/>
          <p:cNvGrpSpPr/>
          <p:nvPr/>
        </p:nvGrpSpPr>
        <p:grpSpPr>
          <a:xfrm rot="0">
            <a:off x="9252382" y="1634366"/>
            <a:ext cx="3029185" cy="3509134"/>
            <a:chOff x="0" y="0"/>
            <a:chExt cx="1565187" cy="1813178"/>
          </a:xfrm>
        </p:grpSpPr>
        <p:sp>
          <p:nvSpPr>
            <p:cNvPr name="Freeform 12" id="12"/>
            <p:cNvSpPr/>
            <p:nvPr/>
          </p:nvSpPr>
          <p:spPr>
            <a:xfrm>
              <a:off x="0" y="0"/>
              <a:ext cx="1565187" cy="1813178"/>
            </a:xfrm>
            <a:custGeom>
              <a:avLst/>
              <a:gdLst/>
              <a:ahLst/>
              <a:cxnLst/>
              <a:rect r="r" b="b" t="t" l="l"/>
              <a:pathLst>
                <a:path h="1813178" w="1565187">
                  <a:moveTo>
                    <a:pt x="1440727" y="1813178"/>
                  </a:moveTo>
                  <a:lnTo>
                    <a:pt x="124460" y="1813178"/>
                  </a:lnTo>
                  <a:cubicBezTo>
                    <a:pt x="55880" y="1813178"/>
                    <a:pt x="0" y="1757298"/>
                    <a:pt x="0" y="168871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40727" y="0"/>
                  </a:lnTo>
                  <a:cubicBezTo>
                    <a:pt x="1509307" y="0"/>
                    <a:pt x="1565187" y="55880"/>
                    <a:pt x="1565187" y="124460"/>
                  </a:cubicBezTo>
                  <a:lnTo>
                    <a:pt x="1565187" y="1688718"/>
                  </a:lnTo>
                  <a:cubicBezTo>
                    <a:pt x="1565187" y="1757298"/>
                    <a:pt x="1509307" y="1813178"/>
                    <a:pt x="1440727" y="1813178"/>
                  </a:cubicBezTo>
                  <a:close/>
                </a:path>
              </a:pathLst>
            </a:custGeom>
            <a:solidFill>
              <a:srgbClr val="2D2F30">
                <a:alpha val="30980"/>
              </a:srgbClr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579617" y="6053525"/>
            <a:ext cx="3029185" cy="3509134"/>
            <a:chOff x="0" y="0"/>
            <a:chExt cx="1565187" cy="1813178"/>
          </a:xfrm>
        </p:grpSpPr>
        <p:sp>
          <p:nvSpPr>
            <p:cNvPr name="Freeform 14" id="14"/>
            <p:cNvSpPr/>
            <p:nvPr/>
          </p:nvSpPr>
          <p:spPr>
            <a:xfrm>
              <a:off x="0" y="0"/>
              <a:ext cx="1565187" cy="1813178"/>
            </a:xfrm>
            <a:custGeom>
              <a:avLst/>
              <a:gdLst/>
              <a:ahLst/>
              <a:cxnLst/>
              <a:rect r="r" b="b" t="t" l="l"/>
              <a:pathLst>
                <a:path h="1813178" w="1565187">
                  <a:moveTo>
                    <a:pt x="1440727" y="1813178"/>
                  </a:moveTo>
                  <a:lnTo>
                    <a:pt x="124460" y="1813178"/>
                  </a:lnTo>
                  <a:cubicBezTo>
                    <a:pt x="55880" y="1813178"/>
                    <a:pt x="0" y="1757298"/>
                    <a:pt x="0" y="168871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40727" y="0"/>
                  </a:lnTo>
                  <a:cubicBezTo>
                    <a:pt x="1509307" y="0"/>
                    <a:pt x="1565187" y="55880"/>
                    <a:pt x="1565187" y="124460"/>
                  </a:cubicBezTo>
                  <a:lnTo>
                    <a:pt x="1565187" y="1688718"/>
                  </a:lnTo>
                  <a:cubicBezTo>
                    <a:pt x="1565187" y="1757298"/>
                    <a:pt x="1509307" y="1813178"/>
                    <a:pt x="1440727" y="1813178"/>
                  </a:cubicBezTo>
                  <a:close/>
                </a:path>
              </a:pathLst>
            </a:custGeom>
            <a:solidFill>
              <a:srgbClr val="2D2F30">
                <a:alpha val="30980"/>
              </a:srgbClr>
            </a:solidFill>
          </p:spPr>
        </p:sp>
      </p:grpSp>
      <p:sp>
        <p:nvSpPr>
          <p:cNvPr name="AutoShape 15" id="15"/>
          <p:cNvSpPr/>
          <p:nvPr/>
        </p:nvSpPr>
        <p:spPr>
          <a:xfrm rot="-5379078">
            <a:off x="2833788" y="7798567"/>
            <a:ext cx="2856092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6" id="16"/>
          <p:cNvGrpSpPr/>
          <p:nvPr/>
        </p:nvGrpSpPr>
        <p:grpSpPr>
          <a:xfrm rot="0">
            <a:off x="4918225" y="6053525"/>
            <a:ext cx="3029185" cy="3509134"/>
            <a:chOff x="0" y="0"/>
            <a:chExt cx="1565187" cy="1813178"/>
          </a:xfrm>
        </p:grpSpPr>
        <p:sp>
          <p:nvSpPr>
            <p:cNvPr name="Freeform 17" id="17"/>
            <p:cNvSpPr/>
            <p:nvPr/>
          </p:nvSpPr>
          <p:spPr>
            <a:xfrm>
              <a:off x="0" y="0"/>
              <a:ext cx="1565187" cy="1813178"/>
            </a:xfrm>
            <a:custGeom>
              <a:avLst/>
              <a:gdLst/>
              <a:ahLst/>
              <a:cxnLst/>
              <a:rect r="r" b="b" t="t" l="l"/>
              <a:pathLst>
                <a:path h="1813178" w="1565187">
                  <a:moveTo>
                    <a:pt x="1440727" y="1813178"/>
                  </a:moveTo>
                  <a:lnTo>
                    <a:pt x="124460" y="1813178"/>
                  </a:lnTo>
                  <a:cubicBezTo>
                    <a:pt x="55880" y="1813178"/>
                    <a:pt x="0" y="1757298"/>
                    <a:pt x="0" y="168871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40727" y="0"/>
                  </a:lnTo>
                  <a:cubicBezTo>
                    <a:pt x="1509307" y="0"/>
                    <a:pt x="1565187" y="55880"/>
                    <a:pt x="1565187" y="124460"/>
                  </a:cubicBezTo>
                  <a:lnTo>
                    <a:pt x="1565187" y="1688718"/>
                  </a:lnTo>
                  <a:cubicBezTo>
                    <a:pt x="1565187" y="1757298"/>
                    <a:pt x="1509307" y="1813178"/>
                    <a:pt x="1440727" y="1813178"/>
                  </a:cubicBezTo>
                  <a:close/>
                </a:path>
              </a:pathLst>
            </a:custGeom>
            <a:solidFill>
              <a:srgbClr val="2D2F30">
                <a:alpha val="30980"/>
              </a:srgbClr>
            </a:solidFill>
          </p:spPr>
        </p:sp>
      </p:grpSp>
      <p:sp>
        <p:nvSpPr>
          <p:cNvPr name="AutoShape 18" id="18"/>
          <p:cNvSpPr/>
          <p:nvPr/>
        </p:nvSpPr>
        <p:spPr>
          <a:xfrm rot="-5379078">
            <a:off x="7221573" y="7798567"/>
            <a:ext cx="2856092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9" id="19"/>
          <p:cNvGrpSpPr/>
          <p:nvPr/>
        </p:nvGrpSpPr>
        <p:grpSpPr>
          <a:xfrm rot="0">
            <a:off x="9253866" y="6053525"/>
            <a:ext cx="3029185" cy="3509134"/>
            <a:chOff x="0" y="0"/>
            <a:chExt cx="1565187" cy="1813178"/>
          </a:xfrm>
        </p:grpSpPr>
        <p:sp>
          <p:nvSpPr>
            <p:cNvPr name="Freeform 20" id="20"/>
            <p:cNvSpPr/>
            <p:nvPr/>
          </p:nvSpPr>
          <p:spPr>
            <a:xfrm>
              <a:off x="0" y="0"/>
              <a:ext cx="1565187" cy="1813178"/>
            </a:xfrm>
            <a:custGeom>
              <a:avLst/>
              <a:gdLst/>
              <a:ahLst/>
              <a:cxnLst/>
              <a:rect r="r" b="b" t="t" l="l"/>
              <a:pathLst>
                <a:path h="1813178" w="1565187">
                  <a:moveTo>
                    <a:pt x="1440727" y="1813178"/>
                  </a:moveTo>
                  <a:lnTo>
                    <a:pt x="124460" y="1813178"/>
                  </a:lnTo>
                  <a:cubicBezTo>
                    <a:pt x="55880" y="1813178"/>
                    <a:pt x="0" y="1757298"/>
                    <a:pt x="0" y="168871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40727" y="0"/>
                  </a:lnTo>
                  <a:cubicBezTo>
                    <a:pt x="1509307" y="0"/>
                    <a:pt x="1565187" y="55880"/>
                    <a:pt x="1565187" y="124460"/>
                  </a:cubicBezTo>
                  <a:lnTo>
                    <a:pt x="1565187" y="1688718"/>
                  </a:lnTo>
                  <a:cubicBezTo>
                    <a:pt x="1565187" y="1757298"/>
                    <a:pt x="1509307" y="1813178"/>
                    <a:pt x="1440727" y="1813178"/>
                  </a:cubicBezTo>
                  <a:close/>
                </a:path>
              </a:pathLst>
            </a:custGeom>
            <a:solidFill>
              <a:srgbClr val="2D2F30">
                <a:alpha val="30980"/>
              </a:srgbClr>
            </a:solidFill>
          </p:spPr>
        </p:sp>
      </p:grpSp>
      <p:sp>
        <p:nvSpPr>
          <p:cNvPr name="AutoShape 21" id="21"/>
          <p:cNvSpPr/>
          <p:nvPr/>
        </p:nvSpPr>
        <p:spPr>
          <a:xfrm rot="-5379078">
            <a:off x="11559020" y="7798567"/>
            <a:ext cx="2856092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2" id="22"/>
          <p:cNvGrpSpPr/>
          <p:nvPr/>
        </p:nvGrpSpPr>
        <p:grpSpPr>
          <a:xfrm rot="0">
            <a:off x="13591312" y="6053525"/>
            <a:ext cx="3029185" cy="3509134"/>
            <a:chOff x="0" y="0"/>
            <a:chExt cx="1565187" cy="1813178"/>
          </a:xfrm>
        </p:grpSpPr>
        <p:sp>
          <p:nvSpPr>
            <p:cNvPr name="Freeform 23" id="23"/>
            <p:cNvSpPr/>
            <p:nvPr/>
          </p:nvSpPr>
          <p:spPr>
            <a:xfrm>
              <a:off x="0" y="0"/>
              <a:ext cx="1565187" cy="1813178"/>
            </a:xfrm>
            <a:custGeom>
              <a:avLst/>
              <a:gdLst/>
              <a:ahLst/>
              <a:cxnLst/>
              <a:rect r="r" b="b" t="t" l="l"/>
              <a:pathLst>
                <a:path h="1813178" w="1565187">
                  <a:moveTo>
                    <a:pt x="1440727" y="1813178"/>
                  </a:moveTo>
                  <a:lnTo>
                    <a:pt x="124460" y="1813178"/>
                  </a:lnTo>
                  <a:cubicBezTo>
                    <a:pt x="55880" y="1813178"/>
                    <a:pt x="0" y="1757298"/>
                    <a:pt x="0" y="168871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40727" y="0"/>
                  </a:lnTo>
                  <a:cubicBezTo>
                    <a:pt x="1509307" y="0"/>
                    <a:pt x="1565187" y="55880"/>
                    <a:pt x="1565187" y="124460"/>
                  </a:cubicBezTo>
                  <a:lnTo>
                    <a:pt x="1565187" y="1688718"/>
                  </a:lnTo>
                  <a:cubicBezTo>
                    <a:pt x="1565187" y="1757298"/>
                    <a:pt x="1509307" y="1813178"/>
                    <a:pt x="1440727" y="1813178"/>
                  </a:cubicBezTo>
                  <a:close/>
                </a:path>
              </a:pathLst>
            </a:custGeom>
            <a:solidFill>
              <a:srgbClr val="2D2F30">
                <a:alpha val="30980"/>
              </a:srgbClr>
            </a:solidFill>
          </p:spPr>
        </p:sp>
      </p:grpSp>
      <p:pic>
        <p:nvPicPr>
          <p:cNvPr name="Picture 24" id="24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310670" y="2750112"/>
            <a:ext cx="3381463" cy="1277642"/>
          </a:xfrm>
          <a:prstGeom prst="rect">
            <a:avLst/>
          </a:prstGeom>
        </p:spPr>
      </p:pic>
      <p:sp>
        <p:nvSpPr>
          <p:cNvPr name="TextBox 25" id="25"/>
          <p:cNvSpPr txBox="true"/>
          <p:nvPr/>
        </p:nvSpPr>
        <p:spPr>
          <a:xfrm rot="0">
            <a:off x="578133" y="114300"/>
            <a:ext cx="10459019" cy="12284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900"/>
              </a:lnSpc>
            </a:pPr>
            <a:r>
              <a:rPr lang="en-US" sz="7071">
                <a:solidFill>
                  <a:srgbClr val="FFFFFF"/>
                </a:solidFill>
                <a:latin typeface="Neue Machina UltraBold"/>
              </a:rPr>
              <a:t>Classes do Programa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854507" y="2250358"/>
            <a:ext cx="2268914" cy="7491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103"/>
              </a:lnSpc>
            </a:pPr>
            <a:r>
              <a:rPr lang="en-US" sz="4359">
                <a:solidFill>
                  <a:srgbClr val="FFFFFF"/>
                </a:solidFill>
                <a:latin typeface="Neue Machina UltraBold"/>
              </a:rPr>
              <a:t>Airline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855991" y="3122345"/>
            <a:ext cx="2267430" cy="16014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327096" indent="-163548" lvl="1">
              <a:lnSpc>
                <a:spcPts val="2121"/>
              </a:lnSpc>
              <a:buFont typeface="Arial"/>
              <a:buChar char="•"/>
            </a:pPr>
            <a:r>
              <a:rPr lang="en-US" sz="1515">
                <a:solidFill>
                  <a:srgbClr val="FFFFFF"/>
                </a:solidFill>
                <a:latin typeface="Montserrat"/>
              </a:rPr>
              <a:t>Armazena dados</a:t>
            </a:r>
          </a:p>
          <a:p>
            <a:pPr>
              <a:lnSpc>
                <a:spcPts val="2121"/>
              </a:lnSpc>
            </a:pPr>
            <a:r>
              <a:rPr lang="en-US" sz="1515">
                <a:solidFill>
                  <a:srgbClr val="FFFFFF"/>
                </a:solidFill>
                <a:latin typeface="Montserrat"/>
              </a:rPr>
              <a:t> e processa informação</a:t>
            </a:r>
          </a:p>
          <a:p>
            <a:pPr>
              <a:lnSpc>
                <a:spcPts val="2121"/>
              </a:lnSpc>
            </a:pPr>
            <a:r>
              <a:rPr lang="en-US" sz="1515">
                <a:solidFill>
                  <a:srgbClr val="FFFFFF"/>
                </a:solidFill>
                <a:latin typeface="Montserrat"/>
              </a:rPr>
              <a:t>relativa às companhias aéreas, como o seu código, nome, prefixo e país de origem.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5193116" y="2250358"/>
            <a:ext cx="2386913" cy="7491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103"/>
              </a:lnSpc>
            </a:pPr>
            <a:r>
              <a:rPr lang="en-US" sz="4359">
                <a:solidFill>
                  <a:srgbClr val="FFFFFF"/>
                </a:solidFill>
                <a:latin typeface="Neue Machina UltraBold"/>
              </a:rPr>
              <a:t>Airport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9528756" y="2250358"/>
            <a:ext cx="1969758" cy="7491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103"/>
              </a:lnSpc>
            </a:pPr>
            <a:r>
              <a:rPr lang="en-US" sz="4359">
                <a:solidFill>
                  <a:srgbClr val="FFFFFF"/>
                </a:solidFill>
                <a:latin typeface="Neue Machina UltraBold"/>
              </a:rPr>
              <a:t>App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855991" y="6669517"/>
            <a:ext cx="1969758" cy="7491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103"/>
              </a:lnSpc>
            </a:pPr>
            <a:r>
              <a:rPr lang="en-US" sz="4359">
                <a:solidFill>
                  <a:srgbClr val="FFFFFF"/>
                </a:solidFill>
                <a:latin typeface="Neue Machina UltraBold"/>
              </a:rPr>
              <a:t>City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5194599" y="6669517"/>
            <a:ext cx="2570029" cy="7491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103"/>
              </a:lnSpc>
            </a:pPr>
            <a:r>
              <a:rPr lang="en-US" sz="4359">
                <a:solidFill>
                  <a:srgbClr val="FFFFFF"/>
                </a:solidFill>
                <a:latin typeface="Neue Machina UltraBold"/>
              </a:rPr>
              <a:t>Country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9530240" y="6669517"/>
            <a:ext cx="2265946" cy="7491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103"/>
              </a:lnSpc>
            </a:pPr>
            <a:r>
              <a:rPr lang="en-US" sz="4359">
                <a:solidFill>
                  <a:srgbClr val="FFFFFF"/>
                </a:solidFill>
                <a:latin typeface="Neue Machina UltraBold"/>
              </a:rPr>
              <a:t>Flights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3867687" y="6669517"/>
            <a:ext cx="2267430" cy="7491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103"/>
              </a:lnSpc>
            </a:pPr>
            <a:r>
              <a:rPr lang="en-US" sz="4359">
                <a:solidFill>
                  <a:srgbClr val="FFFFFF"/>
                </a:solidFill>
                <a:latin typeface="Neue Machina UltraBold"/>
              </a:rPr>
              <a:t>Gestão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5252857" y="3122345"/>
            <a:ext cx="2267430" cy="16014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327096" indent="-163548" lvl="1">
              <a:lnSpc>
                <a:spcPts val="2121"/>
              </a:lnSpc>
              <a:buFont typeface="Arial"/>
              <a:buChar char="•"/>
            </a:pPr>
            <a:r>
              <a:rPr lang="en-US" sz="1515">
                <a:solidFill>
                  <a:srgbClr val="FFFFFF"/>
                </a:solidFill>
                <a:latin typeface="Montserrat"/>
              </a:rPr>
              <a:t>Armazena dados</a:t>
            </a:r>
          </a:p>
          <a:p>
            <a:pPr>
              <a:lnSpc>
                <a:spcPts val="2121"/>
              </a:lnSpc>
            </a:pPr>
            <a:r>
              <a:rPr lang="en-US" sz="1515">
                <a:solidFill>
                  <a:srgbClr val="FFFFFF"/>
                </a:solidFill>
                <a:latin typeface="Montserrat"/>
              </a:rPr>
              <a:t> e processa informação</a:t>
            </a:r>
          </a:p>
          <a:p>
            <a:pPr>
              <a:lnSpc>
                <a:spcPts val="2121"/>
              </a:lnSpc>
            </a:pPr>
            <a:r>
              <a:rPr lang="en-US" sz="1515">
                <a:solidFill>
                  <a:srgbClr val="FFFFFF"/>
                </a:solidFill>
                <a:latin typeface="Montserrat"/>
              </a:rPr>
              <a:t>relativa aos aeroportos, como o seu código, nome, cidade, país, latitude e longitude.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9633259" y="3122345"/>
            <a:ext cx="2267430" cy="16014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327096" indent="-163548" lvl="1">
              <a:lnSpc>
                <a:spcPts val="2121"/>
              </a:lnSpc>
              <a:buFont typeface="Arial"/>
              <a:buChar char="•"/>
            </a:pPr>
            <a:r>
              <a:rPr lang="en-US" sz="1515">
                <a:solidFill>
                  <a:srgbClr val="FFFFFF"/>
                </a:solidFill>
                <a:latin typeface="Montserrat"/>
              </a:rPr>
              <a:t>Principal classe do programa, serve como interface do utilizador e imprime o menu do utilizador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959011" y="7542523"/>
            <a:ext cx="2267430" cy="16014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327096" indent="-163548" lvl="1">
              <a:lnSpc>
                <a:spcPts val="2121"/>
              </a:lnSpc>
              <a:buFont typeface="Arial"/>
              <a:buChar char="•"/>
            </a:pPr>
            <a:r>
              <a:rPr lang="en-US" sz="1515">
                <a:solidFill>
                  <a:srgbClr val="FFFFFF"/>
                </a:solidFill>
                <a:latin typeface="Montserrat"/>
              </a:rPr>
              <a:t>Armazena dados</a:t>
            </a:r>
          </a:p>
          <a:p>
            <a:pPr>
              <a:lnSpc>
                <a:spcPts val="2121"/>
              </a:lnSpc>
            </a:pPr>
            <a:r>
              <a:rPr lang="en-US" sz="1515">
                <a:solidFill>
                  <a:srgbClr val="FFFFFF"/>
                </a:solidFill>
                <a:latin typeface="Montserrat"/>
              </a:rPr>
              <a:t> e processa informação</a:t>
            </a:r>
          </a:p>
          <a:p>
            <a:pPr>
              <a:lnSpc>
                <a:spcPts val="2121"/>
              </a:lnSpc>
            </a:pPr>
            <a:r>
              <a:rPr lang="en-US" sz="1515">
                <a:solidFill>
                  <a:srgbClr val="FFFFFF"/>
                </a:solidFill>
                <a:latin typeface="Montserrat"/>
              </a:rPr>
              <a:t>relativa às cidades como o seu nome e os aeroportos situados nelas.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5345899" y="7542523"/>
            <a:ext cx="2267430" cy="18684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327096" indent="-163548" lvl="1">
              <a:lnSpc>
                <a:spcPts val="2121"/>
              </a:lnSpc>
              <a:buFont typeface="Arial"/>
              <a:buChar char="•"/>
            </a:pPr>
            <a:r>
              <a:rPr lang="en-US" sz="1515">
                <a:solidFill>
                  <a:srgbClr val="FFFFFF"/>
                </a:solidFill>
                <a:latin typeface="Montserrat"/>
              </a:rPr>
              <a:t>Armazena dados</a:t>
            </a:r>
          </a:p>
          <a:p>
            <a:pPr>
              <a:lnSpc>
                <a:spcPts val="2121"/>
              </a:lnSpc>
            </a:pPr>
            <a:r>
              <a:rPr lang="en-US" sz="1515">
                <a:solidFill>
                  <a:srgbClr val="FFFFFF"/>
                </a:solidFill>
                <a:latin typeface="Montserrat"/>
              </a:rPr>
              <a:t> e processa informação</a:t>
            </a:r>
          </a:p>
          <a:p>
            <a:pPr>
              <a:lnSpc>
                <a:spcPts val="2121"/>
              </a:lnSpc>
            </a:pPr>
            <a:r>
              <a:rPr lang="en-US" sz="1515">
                <a:solidFill>
                  <a:srgbClr val="FFFFFF"/>
                </a:solidFill>
                <a:latin typeface="Montserrat"/>
              </a:rPr>
              <a:t>relativa aos vários países, como o seu nome, cidades e companhias pertencentes ao país.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9633259" y="7634733"/>
            <a:ext cx="2267430" cy="18684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327096" indent="-163548" lvl="1">
              <a:lnSpc>
                <a:spcPts val="2121"/>
              </a:lnSpc>
              <a:buFont typeface="Arial"/>
              <a:buChar char="•"/>
            </a:pPr>
            <a:r>
              <a:rPr lang="en-US" sz="1515">
                <a:solidFill>
                  <a:srgbClr val="FFFFFF"/>
                </a:solidFill>
                <a:latin typeface="Montserrat"/>
              </a:rPr>
              <a:t>Armazena dados</a:t>
            </a:r>
          </a:p>
          <a:p>
            <a:pPr>
              <a:lnSpc>
                <a:spcPts val="2121"/>
              </a:lnSpc>
            </a:pPr>
            <a:r>
              <a:rPr lang="en-US" sz="1515">
                <a:solidFill>
                  <a:srgbClr val="FFFFFF"/>
                </a:solidFill>
                <a:latin typeface="Montserrat"/>
              </a:rPr>
              <a:t> e processa informação</a:t>
            </a:r>
          </a:p>
          <a:p>
            <a:pPr>
              <a:lnSpc>
                <a:spcPts val="2121"/>
              </a:lnSpc>
            </a:pPr>
            <a:r>
              <a:rPr lang="en-US" sz="1515">
                <a:solidFill>
                  <a:srgbClr val="FFFFFF"/>
                </a:solidFill>
                <a:latin typeface="Montserrat"/>
              </a:rPr>
              <a:t>relativa aos voos., como  o seu aeroporto de destino e partida.  Também inclui funções de estudo destes voos.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3867687" y="7634733"/>
            <a:ext cx="2267430" cy="13344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327096" indent="-163548" lvl="1">
              <a:lnSpc>
                <a:spcPts val="2121"/>
              </a:lnSpc>
              <a:buFont typeface="Arial"/>
              <a:buChar char="•"/>
            </a:pPr>
            <a:r>
              <a:rPr lang="en-US" sz="1515">
                <a:solidFill>
                  <a:srgbClr val="FFFFFF"/>
                </a:solidFill>
                <a:latin typeface="Montserrat"/>
              </a:rPr>
              <a:t>Lê os ficheiros Excel e gere os diferentes dados obtidos apartir destes ficheiros.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478214" y="-4882840"/>
            <a:ext cx="9218676" cy="9218676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720443" y="-1551311"/>
            <a:ext cx="8685325" cy="8685325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247802" y="4806269"/>
            <a:ext cx="9218676" cy="9218676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899438" y="7474099"/>
            <a:ext cx="8685325" cy="8685325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824159" y="403162"/>
            <a:ext cx="10654055" cy="11177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064"/>
              </a:lnSpc>
            </a:pPr>
            <a:r>
              <a:rPr lang="en-US" sz="6474">
                <a:solidFill>
                  <a:srgbClr val="FFFFFF"/>
                </a:solidFill>
                <a:latin typeface="Neue Machina UltraBold"/>
              </a:rPr>
              <a:t>Leitura do dataset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105479" y="740792"/>
            <a:ext cx="10957627" cy="5186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60693" indent="-330347" lvl="1">
              <a:lnSpc>
                <a:spcPts val="4284"/>
              </a:lnSpc>
              <a:buFont typeface="Arial"/>
              <a:buChar char="•"/>
            </a:pPr>
            <a:r>
              <a:rPr lang="en-US" sz="3060">
                <a:solidFill>
                  <a:srgbClr val="FFFFFF"/>
                </a:solidFill>
                <a:latin typeface="Montserrat"/>
              </a:rPr>
              <a:t>implementado em gestao.h e gestao.cpp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903491" y="1852427"/>
            <a:ext cx="5022242" cy="6681586"/>
            <a:chOff x="0" y="0"/>
            <a:chExt cx="1565187" cy="2082324"/>
          </a:xfrm>
        </p:grpSpPr>
        <p:sp>
          <p:nvSpPr>
            <p:cNvPr name="Freeform 9" id="9"/>
            <p:cNvSpPr/>
            <p:nvPr/>
          </p:nvSpPr>
          <p:spPr>
            <a:xfrm>
              <a:off x="0" y="0"/>
              <a:ext cx="1565187" cy="2082324"/>
            </a:xfrm>
            <a:custGeom>
              <a:avLst/>
              <a:gdLst/>
              <a:ahLst/>
              <a:cxnLst/>
              <a:rect r="r" b="b" t="t" l="l"/>
              <a:pathLst>
                <a:path h="2082324" w="1565187">
                  <a:moveTo>
                    <a:pt x="1440727" y="2082324"/>
                  </a:moveTo>
                  <a:lnTo>
                    <a:pt x="124460" y="2082324"/>
                  </a:lnTo>
                  <a:cubicBezTo>
                    <a:pt x="55880" y="2082324"/>
                    <a:pt x="0" y="2026444"/>
                    <a:pt x="0" y="195786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40727" y="0"/>
                  </a:lnTo>
                  <a:cubicBezTo>
                    <a:pt x="1509307" y="0"/>
                    <a:pt x="1565187" y="55880"/>
                    <a:pt x="1565187" y="124460"/>
                  </a:cubicBezTo>
                  <a:lnTo>
                    <a:pt x="1565187" y="1957864"/>
                  </a:lnTo>
                  <a:cubicBezTo>
                    <a:pt x="1565187" y="2026444"/>
                    <a:pt x="1509307" y="2082324"/>
                    <a:pt x="1440727" y="2082324"/>
                  </a:cubicBezTo>
                  <a:close/>
                </a:path>
              </a:pathLst>
            </a:custGeom>
            <a:solidFill>
              <a:srgbClr val="2D2F30">
                <a:alpha val="30980"/>
              </a:srgbClr>
            </a:solid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1028700" y="7250969"/>
            <a:ext cx="4897033" cy="11415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353659" indent="-176830" lvl="1">
              <a:lnSpc>
                <a:spcPts val="2293"/>
              </a:lnSpc>
              <a:buFont typeface="Arial"/>
              <a:buChar char="•"/>
            </a:pPr>
            <a:r>
              <a:rPr lang="en-US" sz="1638">
                <a:solidFill>
                  <a:srgbClr val="FFFFFF"/>
                </a:solidFill>
                <a:latin typeface="Montserrat"/>
              </a:rPr>
              <a:t>Obtêm a partir do ficheiro airlines.csv os seguintes dados sobre companhias aéreas:</a:t>
            </a:r>
          </a:p>
          <a:p>
            <a:pPr marL="707319" indent="-235773" lvl="2">
              <a:lnSpc>
                <a:spcPts val="2293"/>
              </a:lnSpc>
              <a:buFont typeface="Arial"/>
              <a:buChar char="⚬"/>
            </a:pPr>
            <a:r>
              <a:rPr lang="en-US" sz="1638">
                <a:solidFill>
                  <a:srgbClr val="FFFFFF"/>
                </a:solidFill>
                <a:latin typeface="Montserrat"/>
              </a:rPr>
              <a:t>Código          </a:t>
            </a:r>
          </a:p>
          <a:p>
            <a:pPr marL="707319" indent="-235773" lvl="2">
              <a:lnSpc>
                <a:spcPts val="2293"/>
              </a:lnSpc>
              <a:buFont typeface="Arial"/>
              <a:buChar char="⚬"/>
            </a:pPr>
            <a:r>
              <a:rPr lang="en-US" sz="1638">
                <a:solidFill>
                  <a:srgbClr val="FFFFFF"/>
                </a:solidFill>
                <a:latin typeface="Montserrat"/>
              </a:rPr>
              <a:t>Nome</a:t>
            </a:r>
          </a:p>
        </p:txBody>
      </p: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1119375" y="2104979"/>
            <a:ext cx="4590475" cy="4590475"/>
            <a:chOff x="0" y="0"/>
            <a:chExt cx="6350000" cy="6350000"/>
          </a:xfrm>
        </p:grpSpPr>
        <p:sp>
          <p:nvSpPr>
            <p:cNvPr name="Freeform 12" id="1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5080000" y="6350000"/>
                  </a:moveTo>
                  <a:lnTo>
                    <a:pt x="1270000" y="6350000"/>
                  </a:lnTo>
                  <a:cubicBezTo>
                    <a:pt x="568960" y="6350000"/>
                    <a:pt x="0" y="5781040"/>
                    <a:pt x="0" y="5080000"/>
                  </a:cubicBezTo>
                  <a:lnTo>
                    <a:pt x="0" y="1270000"/>
                  </a:lnTo>
                  <a:cubicBezTo>
                    <a:pt x="0" y="568960"/>
                    <a:pt x="568960" y="0"/>
                    <a:pt x="1270000" y="0"/>
                  </a:cubicBezTo>
                  <a:lnTo>
                    <a:pt x="5080000" y="0"/>
                  </a:lnTo>
                  <a:cubicBezTo>
                    <a:pt x="5781040" y="0"/>
                    <a:pt x="6350000" y="568960"/>
                    <a:pt x="6350000" y="1270000"/>
                  </a:cubicBezTo>
                  <a:lnTo>
                    <a:pt x="6350000" y="5080000"/>
                  </a:lnTo>
                  <a:cubicBezTo>
                    <a:pt x="6350000" y="5781040"/>
                    <a:pt x="5781040" y="6350000"/>
                    <a:pt x="5080000" y="6350000"/>
                  </a:cubicBezTo>
                  <a:close/>
                </a:path>
              </a:pathLst>
            </a:custGeom>
            <a:blipFill>
              <a:blip r:embed="rId6"/>
              <a:stretch>
                <a:fillRect l="-3108" r="-7812" t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5080000" y="19050"/>
                  </a:moveTo>
                  <a:cubicBezTo>
                    <a:pt x="5769610" y="19050"/>
                    <a:pt x="6330950" y="580390"/>
                    <a:pt x="6330950" y="1270000"/>
                  </a:cubicBezTo>
                  <a:lnTo>
                    <a:pt x="6330950" y="5080000"/>
                  </a:lnTo>
                  <a:cubicBezTo>
                    <a:pt x="6330950" y="5769610"/>
                    <a:pt x="5769610" y="6330950"/>
                    <a:pt x="5080000" y="6330950"/>
                  </a:cubicBezTo>
                  <a:lnTo>
                    <a:pt x="1270000" y="6330950"/>
                  </a:lnTo>
                  <a:cubicBezTo>
                    <a:pt x="580390" y="6330950"/>
                    <a:pt x="19050" y="5769610"/>
                    <a:pt x="19050" y="5080000"/>
                  </a:cubicBezTo>
                  <a:lnTo>
                    <a:pt x="19050" y="1270000"/>
                  </a:lnTo>
                  <a:cubicBezTo>
                    <a:pt x="19050" y="580390"/>
                    <a:pt x="580390" y="19050"/>
                    <a:pt x="1270000" y="19050"/>
                  </a:cubicBezTo>
                  <a:lnTo>
                    <a:pt x="5080000" y="19050"/>
                  </a:lnTo>
                  <a:moveTo>
                    <a:pt x="5080000" y="0"/>
                  </a:moveTo>
                  <a:lnTo>
                    <a:pt x="1270000" y="0"/>
                  </a:lnTo>
                  <a:cubicBezTo>
                    <a:pt x="568960" y="0"/>
                    <a:pt x="0" y="568960"/>
                    <a:pt x="0" y="1270000"/>
                  </a:cubicBezTo>
                  <a:lnTo>
                    <a:pt x="0" y="5080000"/>
                  </a:lnTo>
                  <a:cubicBezTo>
                    <a:pt x="0" y="5781040"/>
                    <a:pt x="568960" y="6350000"/>
                    <a:pt x="1270000" y="6350000"/>
                  </a:cubicBezTo>
                  <a:lnTo>
                    <a:pt x="5080000" y="6350000"/>
                  </a:lnTo>
                  <a:cubicBezTo>
                    <a:pt x="5781040" y="6350000"/>
                    <a:pt x="6350000" y="5781040"/>
                    <a:pt x="6350000" y="5080000"/>
                  </a:cubicBezTo>
                  <a:lnTo>
                    <a:pt x="6350000" y="1270000"/>
                  </a:lnTo>
                  <a:cubicBezTo>
                    <a:pt x="6350000" y="568960"/>
                    <a:pt x="5781040" y="0"/>
                    <a:pt x="5080000" y="0"/>
                  </a:cubicBezTo>
                  <a:lnTo>
                    <a:pt x="5080000" y="0"/>
                  </a:lnTo>
                  <a:close/>
                </a:path>
              </a:pathLst>
            </a:custGeom>
            <a:solidFill>
              <a:srgbClr val="2CA0E2"/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6594358" y="1852427"/>
            <a:ext cx="5022242" cy="6681586"/>
            <a:chOff x="0" y="0"/>
            <a:chExt cx="1565187" cy="2082324"/>
          </a:xfrm>
        </p:grpSpPr>
        <p:sp>
          <p:nvSpPr>
            <p:cNvPr name="Freeform 15" id="15"/>
            <p:cNvSpPr/>
            <p:nvPr/>
          </p:nvSpPr>
          <p:spPr>
            <a:xfrm>
              <a:off x="0" y="0"/>
              <a:ext cx="1565187" cy="2082324"/>
            </a:xfrm>
            <a:custGeom>
              <a:avLst/>
              <a:gdLst/>
              <a:ahLst/>
              <a:cxnLst/>
              <a:rect r="r" b="b" t="t" l="l"/>
              <a:pathLst>
                <a:path h="2082324" w="1565187">
                  <a:moveTo>
                    <a:pt x="1440727" y="2082324"/>
                  </a:moveTo>
                  <a:lnTo>
                    <a:pt x="124460" y="2082324"/>
                  </a:lnTo>
                  <a:cubicBezTo>
                    <a:pt x="55880" y="2082324"/>
                    <a:pt x="0" y="2026444"/>
                    <a:pt x="0" y="195786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40727" y="0"/>
                  </a:lnTo>
                  <a:cubicBezTo>
                    <a:pt x="1509307" y="0"/>
                    <a:pt x="1565187" y="55880"/>
                    <a:pt x="1565187" y="124460"/>
                  </a:cubicBezTo>
                  <a:lnTo>
                    <a:pt x="1565187" y="1957864"/>
                  </a:lnTo>
                  <a:cubicBezTo>
                    <a:pt x="1565187" y="2026444"/>
                    <a:pt x="1509307" y="2082324"/>
                    <a:pt x="1440727" y="2082324"/>
                  </a:cubicBezTo>
                  <a:close/>
                </a:path>
              </a:pathLst>
            </a:custGeom>
            <a:solidFill>
              <a:srgbClr val="2D2F30">
                <a:alpha val="30980"/>
              </a:srgbClr>
            </a:soli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12283350" y="1852427"/>
            <a:ext cx="5022242" cy="6681586"/>
            <a:chOff x="0" y="0"/>
            <a:chExt cx="1565187" cy="2082324"/>
          </a:xfrm>
        </p:grpSpPr>
        <p:sp>
          <p:nvSpPr>
            <p:cNvPr name="Freeform 17" id="17"/>
            <p:cNvSpPr/>
            <p:nvPr/>
          </p:nvSpPr>
          <p:spPr>
            <a:xfrm>
              <a:off x="0" y="0"/>
              <a:ext cx="1565187" cy="2082324"/>
            </a:xfrm>
            <a:custGeom>
              <a:avLst/>
              <a:gdLst/>
              <a:ahLst/>
              <a:cxnLst/>
              <a:rect r="r" b="b" t="t" l="l"/>
              <a:pathLst>
                <a:path h="2082324" w="1565187">
                  <a:moveTo>
                    <a:pt x="1440727" y="2082324"/>
                  </a:moveTo>
                  <a:lnTo>
                    <a:pt x="124460" y="2082324"/>
                  </a:lnTo>
                  <a:cubicBezTo>
                    <a:pt x="55880" y="2082324"/>
                    <a:pt x="0" y="2026444"/>
                    <a:pt x="0" y="195786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40727" y="0"/>
                  </a:lnTo>
                  <a:cubicBezTo>
                    <a:pt x="1509307" y="0"/>
                    <a:pt x="1565187" y="55880"/>
                    <a:pt x="1565187" y="124460"/>
                  </a:cubicBezTo>
                  <a:lnTo>
                    <a:pt x="1565187" y="1957864"/>
                  </a:lnTo>
                  <a:cubicBezTo>
                    <a:pt x="1565187" y="2026444"/>
                    <a:pt x="1509307" y="2082324"/>
                    <a:pt x="1440727" y="2082324"/>
                  </a:cubicBezTo>
                  <a:close/>
                </a:path>
              </a:pathLst>
            </a:custGeom>
            <a:solidFill>
              <a:srgbClr val="2D2F30">
                <a:alpha val="30980"/>
              </a:srgbClr>
            </a:solidFill>
          </p:spPr>
        </p:sp>
      </p:grpSp>
      <p:grpSp>
        <p:nvGrpSpPr>
          <p:cNvPr name="Group 18" id="18"/>
          <p:cNvGrpSpPr>
            <a:grpSpLocks noChangeAspect="true"/>
          </p:cNvGrpSpPr>
          <p:nvPr/>
        </p:nvGrpSpPr>
        <p:grpSpPr>
          <a:xfrm rot="0">
            <a:off x="6887738" y="2104979"/>
            <a:ext cx="4590475" cy="4590475"/>
            <a:chOff x="0" y="0"/>
            <a:chExt cx="6350000" cy="6350000"/>
          </a:xfrm>
        </p:grpSpPr>
        <p:sp>
          <p:nvSpPr>
            <p:cNvPr name="Freeform 19" id="1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5080000" y="6350000"/>
                  </a:moveTo>
                  <a:lnTo>
                    <a:pt x="1270000" y="6350000"/>
                  </a:lnTo>
                  <a:cubicBezTo>
                    <a:pt x="568960" y="6350000"/>
                    <a:pt x="0" y="5781040"/>
                    <a:pt x="0" y="5080000"/>
                  </a:cubicBezTo>
                  <a:lnTo>
                    <a:pt x="0" y="1270000"/>
                  </a:lnTo>
                  <a:cubicBezTo>
                    <a:pt x="0" y="568960"/>
                    <a:pt x="568960" y="0"/>
                    <a:pt x="1270000" y="0"/>
                  </a:cubicBezTo>
                  <a:lnTo>
                    <a:pt x="5080000" y="0"/>
                  </a:lnTo>
                  <a:cubicBezTo>
                    <a:pt x="5781040" y="0"/>
                    <a:pt x="6350000" y="568960"/>
                    <a:pt x="6350000" y="1270000"/>
                  </a:cubicBezTo>
                  <a:lnTo>
                    <a:pt x="6350000" y="5080000"/>
                  </a:lnTo>
                  <a:cubicBezTo>
                    <a:pt x="6350000" y="5781040"/>
                    <a:pt x="5781040" y="6350000"/>
                    <a:pt x="5080000" y="6350000"/>
                  </a:cubicBezTo>
                  <a:close/>
                </a:path>
              </a:pathLst>
            </a:custGeom>
            <a:blipFill>
              <a:blip r:embed="rId7"/>
              <a:stretch>
                <a:fillRect l="-2468" r="-21933" t="0" b="0"/>
              </a:stretch>
            </a:blipFill>
          </p:spPr>
        </p:sp>
        <p:sp>
          <p:nvSpPr>
            <p:cNvPr name="Freeform 20" id="20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5080000" y="19050"/>
                  </a:moveTo>
                  <a:cubicBezTo>
                    <a:pt x="5769610" y="19050"/>
                    <a:pt x="6330950" y="580390"/>
                    <a:pt x="6330950" y="1270000"/>
                  </a:cubicBezTo>
                  <a:lnTo>
                    <a:pt x="6330950" y="5080000"/>
                  </a:lnTo>
                  <a:cubicBezTo>
                    <a:pt x="6330950" y="5769610"/>
                    <a:pt x="5769610" y="6330950"/>
                    <a:pt x="5080000" y="6330950"/>
                  </a:cubicBezTo>
                  <a:lnTo>
                    <a:pt x="1270000" y="6330950"/>
                  </a:lnTo>
                  <a:cubicBezTo>
                    <a:pt x="580390" y="6330950"/>
                    <a:pt x="19050" y="5769610"/>
                    <a:pt x="19050" y="5080000"/>
                  </a:cubicBezTo>
                  <a:lnTo>
                    <a:pt x="19050" y="1270000"/>
                  </a:lnTo>
                  <a:cubicBezTo>
                    <a:pt x="19050" y="580390"/>
                    <a:pt x="580390" y="19050"/>
                    <a:pt x="1270000" y="19050"/>
                  </a:cubicBezTo>
                  <a:lnTo>
                    <a:pt x="5080000" y="19050"/>
                  </a:lnTo>
                  <a:moveTo>
                    <a:pt x="5080000" y="0"/>
                  </a:moveTo>
                  <a:lnTo>
                    <a:pt x="1270000" y="0"/>
                  </a:lnTo>
                  <a:cubicBezTo>
                    <a:pt x="568960" y="0"/>
                    <a:pt x="0" y="568960"/>
                    <a:pt x="0" y="1270000"/>
                  </a:cubicBezTo>
                  <a:lnTo>
                    <a:pt x="0" y="5080000"/>
                  </a:lnTo>
                  <a:cubicBezTo>
                    <a:pt x="0" y="5781040"/>
                    <a:pt x="568960" y="6350000"/>
                    <a:pt x="1270000" y="6350000"/>
                  </a:cubicBezTo>
                  <a:lnTo>
                    <a:pt x="5080000" y="6350000"/>
                  </a:lnTo>
                  <a:cubicBezTo>
                    <a:pt x="5781040" y="6350000"/>
                    <a:pt x="6350000" y="5781040"/>
                    <a:pt x="6350000" y="5080000"/>
                  </a:cubicBezTo>
                  <a:lnTo>
                    <a:pt x="6350000" y="1270000"/>
                  </a:lnTo>
                  <a:cubicBezTo>
                    <a:pt x="6350000" y="568960"/>
                    <a:pt x="5781040" y="0"/>
                    <a:pt x="5080000" y="0"/>
                  </a:cubicBezTo>
                  <a:lnTo>
                    <a:pt x="5080000" y="0"/>
                  </a:lnTo>
                  <a:close/>
                </a:path>
              </a:pathLst>
            </a:custGeom>
            <a:solidFill>
              <a:srgbClr val="2CA0E2"/>
            </a:solidFill>
          </p:spPr>
        </p:sp>
      </p:grpSp>
      <p:grpSp>
        <p:nvGrpSpPr>
          <p:cNvPr name="Group 21" id="21"/>
          <p:cNvGrpSpPr>
            <a:grpSpLocks noChangeAspect="true"/>
          </p:cNvGrpSpPr>
          <p:nvPr/>
        </p:nvGrpSpPr>
        <p:grpSpPr>
          <a:xfrm rot="0">
            <a:off x="12499233" y="2104979"/>
            <a:ext cx="4590475" cy="4590475"/>
            <a:chOff x="0" y="0"/>
            <a:chExt cx="6350000" cy="6350000"/>
          </a:xfrm>
        </p:grpSpPr>
        <p:sp>
          <p:nvSpPr>
            <p:cNvPr name="Freeform 22" id="2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5080000" y="6350000"/>
                  </a:moveTo>
                  <a:lnTo>
                    <a:pt x="1270000" y="6350000"/>
                  </a:lnTo>
                  <a:cubicBezTo>
                    <a:pt x="568960" y="6350000"/>
                    <a:pt x="0" y="5781040"/>
                    <a:pt x="0" y="5080000"/>
                  </a:cubicBezTo>
                  <a:lnTo>
                    <a:pt x="0" y="1270000"/>
                  </a:lnTo>
                  <a:cubicBezTo>
                    <a:pt x="0" y="568960"/>
                    <a:pt x="568960" y="0"/>
                    <a:pt x="1270000" y="0"/>
                  </a:cubicBezTo>
                  <a:lnTo>
                    <a:pt x="5080000" y="0"/>
                  </a:lnTo>
                  <a:cubicBezTo>
                    <a:pt x="5781040" y="0"/>
                    <a:pt x="6350000" y="568960"/>
                    <a:pt x="6350000" y="1270000"/>
                  </a:cubicBezTo>
                  <a:lnTo>
                    <a:pt x="6350000" y="5080000"/>
                  </a:lnTo>
                  <a:cubicBezTo>
                    <a:pt x="6350000" y="5781040"/>
                    <a:pt x="5781040" y="6350000"/>
                    <a:pt x="5080000" y="6350000"/>
                  </a:cubicBezTo>
                  <a:close/>
                </a:path>
              </a:pathLst>
            </a:custGeom>
            <a:blipFill>
              <a:blip r:embed="rId8"/>
              <a:stretch>
                <a:fillRect l="-9292" r="-35888" t="0" b="0"/>
              </a:stretch>
            </a:blipFill>
          </p:spPr>
        </p:sp>
        <p:sp>
          <p:nvSpPr>
            <p:cNvPr name="Freeform 23" id="2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5080000" y="19050"/>
                  </a:moveTo>
                  <a:cubicBezTo>
                    <a:pt x="5769610" y="19050"/>
                    <a:pt x="6330950" y="580390"/>
                    <a:pt x="6330950" y="1270000"/>
                  </a:cubicBezTo>
                  <a:lnTo>
                    <a:pt x="6330950" y="5080000"/>
                  </a:lnTo>
                  <a:cubicBezTo>
                    <a:pt x="6330950" y="5769610"/>
                    <a:pt x="5769610" y="6330950"/>
                    <a:pt x="5080000" y="6330950"/>
                  </a:cubicBezTo>
                  <a:lnTo>
                    <a:pt x="1270000" y="6330950"/>
                  </a:lnTo>
                  <a:cubicBezTo>
                    <a:pt x="580390" y="6330950"/>
                    <a:pt x="19050" y="5769610"/>
                    <a:pt x="19050" y="5080000"/>
                  </a:cubicBezTo>
                  <a:lnTo>
                    <a:pt x="19050" y="1270000"/>
                  </a:lnTo>
                  <a:cubicBezTo>
                    <a:pt x="19050" y="580390"/>
                    <a:pt x="580390" y="19050"/>
                    <a:pt x="1270000" y="19050"/>
                  </a:cubicBezTo>
                  <a:lnTo>
                    <a:pt x="5080000" y="19050"/>
                  </a:lnTo>
                  <a:moveTo>
                    <a:pt x="5080000" y="0"/>
                  </a:moveTo>
                  <a:lnTo>
                    <a:pt x="1270000" y="0"/>
                  </a:lnTo>
                  <a:cubicBezTo>
                    <a:pt x="568960" y="0"/>
                    <a:pt x="0" y="568960"/>
                    <a:pt x="0" y="1270000"/>
                  </a:cubicBezTo>
                  <a:lnTo>
                    <a:pt x="0" y="5080000"/>
                  </a:lnTo>
                  <a:cubicBezTo>
                    <a:pt x="0" y="5781040"/>
                    <a:pt x="568960" y="6350000"/>
                    <a:pt x="1270000" y="6350000"/>
                  </a:cubicBezTo>
                  <a:lnTo>
                    <a:pt x="5080000" y="6350000"/>
                  </a:lnTo>
                  <a:cubicBezTo>
                    <a:pt x="5781040" y="6350000"/>
                    <a:pt x="6350000" y="5781040"/>
                    <a:pt x="6350000" y="5080000"/>
                  </a:cubicBezTo>
                  <a:lnTo>
                    <a:pt x="6350000" y="1270000"/>
                  </a:lnTo>
                  <a:cubicBezTo>
                    <a:pt x="6350000" y="568960"/>
                    <a:pt x="5781040" y="0"/>
                    <a:pt x="5080000" y="0"/>
                  </a:cubicBezTo>
                  <a:lnTo>
                    <a:pt x="5080000" y="0"/>
                  </a:lnTo>
                  <a:close/>
                </a:path>
              </a:pathLst>
            </a:custGeom>
            <a:solidFill>
              <a:srgbClr val="2CA0E2"/>
            </a:solidFill>
          </p:spPr>
        </p:sp>
      </p:grpSp>
      <p:sp>
        <p:nvSpPr>
          <p:cNvPr name="TextBox 24" id="24"/>
          <p:cNvSpPr txBox="true"/>
          <p:nvPr/>
        </p:nvSpPr>
        <p:spPr>
          <a:xfrm rot="0">
            <a:off x="1617303" y="6744635"/>
            <a:ext cx="3594618" cy="4381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74"/>
              </a:lnSpc>
            </a:pPr>
            <a:r>
              <a:rPr lang="en-US" sz="2624">
                <a:solidFill>
                  <a:srgbClr val="FFFFFF"/>
                </a:solidFill>
                <a:latin typeface="Montserrat Semi-Bold Bold"/>
              </a:rPr>
              <a:t>readFileAirlines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7346691" y="6744635"/>
            <a:ext cx="3594618" cy="4381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74"/>
              </a:lnSpc>
            </a:pPr>
            <a:r>
              <a:rPr lang="en-US" sz="2624">
                <a:solidFill>
                  <a:srgbClr val="FFFFFF"/>
                </a:solidFill>
                <a:latin typeface="Montserrat Semi-Bold Bold"/>
              </a:rPr>
              <a:t>readFileAirports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2997161" y="6744635"/>
            <a:ext cx="3594618" cy="4381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74"/>
              </a:lnSpc>
            </a:pPr>
            <a:r>
              <a:rPr lang="en-US" sz="2624">
                <a:solidFill>
                  <a:srgbClr val="FFFFFF"/>
                </a:solidFill>
                <a:latin typeface="Montserrat Semi-Bold Bold"/>
              </a:rPr>
              <a:t>readFileFlights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028700" y="8906465"/>
            <a:ext cx="16230600" cy="12710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31156" indent="-265578" lvl="1">
              <a:lnSpc>
                <a:spcPts val="3444"/>
              </a:lnSpc>
              <a:buFont typeface="Arial"/>
              <a:buChar char="•"/>
            </a:pPr>
            <a:r>
              <a:rPr lang="en-US" sz="2460">
                <a:solidFill>
                  <a:srgbClr val="FFFFFF"/>
                </a:solidFill>
                <a:latin typeface="Montserrat"/>
              </a:rPr>
              <a:t>Utilizando o formato dos ficheiros do dataset (csv) para nosso benefício, visto que estes são ficheiros "comma-separated values", ou seja, analisar os dados de cada linha sabendo que a cada vírgula, trata-se de um parâmetro diferente.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2299001" y="7539620"/>
            <a:ext cx="4897033" cy="8529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293"/>
              </a:lnSpc>
            </a:pPr>
          </a:p>
          <a:p>
            <a:pPr marL="707319" indent="-235773" lvl="2">
              <a:lnSpc>
                <a:spcPts val="2293"/>
              </a:lnSpc>
              <a:buFont typeface="Arial"/>
              <a:buChar char="⚬"/>
            </a:pPr>
            <a:r>
              <a:rPr lang="en-US" sz="1638">
                <a:solidFill>
                  <a:srgbClr val="FFFFFF"/>
                </a:solidFill>
                <a:latin typeface="Montserrat"/>
              </a:rPr>
              <a:t>Call Sign</a:t>
            </a:r>
            <a:r>
              <a:rPr lang="en-US" sz="1638">
                <a:solidFill>
                  <a:srgbClr val="FFFFFF"/>
                </a:solidFill>
                <a:latin typeface="Montserrat"/>
              </a:rPr>
              <a:t>         </a:t>
            </a:r>
          </a:p>
          <a:p>
            <a:pPr marL="707319" indent="-235773" lvl="2">
              <a:lnSpc>
                <a:spcPts val="2293"/>
              </a:lnSpc>
              <a:buFont typeface="Arial"/>
              <a:buChar char="⚬"/>
            </a:pPr>
            <a:r>
              <a:rPr lang="en-US" sz="1638">
                <a:solidFill>
                  <a:srgbClr val="FFFFFF"/>
                </a:solidFill>
                <a:latin typeface="Montserrat"/>
              </a:rPr>
              <a:t>País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6594358" y="7250969"/>
            <a:ext cx="4897033" cy="11415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353659" indent="-176830" lvl="1">
              <a:lnSpc>
                <a:spcPts val="2293"/>
              </a:lnSpc>
              <a:buFont typeface="Arial"/>
              <a:buChar char="•"/>
            </a:pPr>
            <a:r>
              <a:rPr lang="en-US" sz="1638">
                <a:solidFill>
                  <a:srgbClr val="FFFFFF"/>
                </a:solidFill>
                <a:latin typeface="Montserrat"/>
              </a:rPr>
              <a:t>Obtêm a partir do ficheiro airports.csv os seguintes dados sobre aeroportos:</a:t>
            </a:r>
          </a:p>
          <a:p>
            <a:pPr marL="707319" indent="-235773" lvl="2">
              <a:lnSpc>
                <a:spcPts val="2293"/>
              </a:lnSpc>
              <a:buFont typeface="Arial"/>
              <a:buChar char="⚬"/>
            </a:pPr>
            <a:r>
              <a:rPr lang="en-US" sz="1638">
                <a:solidFill>
                  <a:srgbClr val="FFFFFF"/>
                </a:solidFill>
                <a:latin typeface="Montserrat"/>
              </a:rPr>
              <a:t>Código          </a:t>
            </a:r>
          </a:p>
          <a:p>
            <a:pPr marL="707319" indent="-235773" lvl="2">
              <a:lnSpc>
                <a:spcPts val="2293"/>
              </a:lnSpc>
              <a:buFont typeface="Arial"/>
              <a:buChar char="⚬"/>
            </a:pPr>
            <a:r>
              <a:rPr lang="en-US" sz="1638">
                <a:solidFill>
                  <a:srgbClr val="FFFFFF"/>
                </a:solidFill>
                <a:latin typeface="Montserrat"/>
              </a:rPr>
              <a:t>Nome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7864658" y="7539620"/>
            <a:ext cx="4897033" cy="8529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293"/>
              </a:lnSpc>
            </a:pPr>
          </a:p>
          <a:p>
            <a:pPr marL="707319" indent="-235773" lvl="2">
              <a:lnSpc>
                <a:spcPts val="2293"/>
              </a:lnSpc>
              <a:buFont typeface="Arial"/>
              <a:buChar char="⚬"/>
            </a:pPr>
            <a:r>
              <a:rPr lang="en-US" sz="1638">
                <a:solidFill>
                  <a:srgbClr val="FFFFFF"/>
                </a:solidFill>
                <a:latin typeface="Montserrat"/>
              </a:rPr>
              <a:t>Cidade</a:t>
            </a:r>
            <a:r>
              <a:rPr lang="en-US" sz="1638">
                <a:solidFill>
                  <a:srgbClr val="FFFFFF"/>
                </a:solidFill>
                <a:latin typeface="Montserrat"/>
              </a:rPr>
              <a:t>         </a:t>
            </a:r>
          </a:p>
          <a:p>
            <a:pPr marL="707319" indent="-235773" lvl="2">
              <a:lnSpc>
                <a:spcPts val="2293"/>
              </a:lnSpc>
              <a:buFont typeface="Arial"/>
              <a:buChar char="⚬"/>
            </a:pPr>
            <a:r>
              <a:rPr lang="en-US" sz="1638">
                <a:solidFill>
                  <a:srgbClr val="FFFFFF"/>
                </a:solidFill>
                <a:latin typeface="Montserrat"/>
              </a:rPr>
              <a:t>País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9105479" y="7539620"/>
            <a:ext cx="4897033" cy="8529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293"/>
              </a:lnSpc>
            </a:pPr>
          </a:p>
          <a:p>
            <a:pPr marL="707319" indent="-235773" lvl="2">
              <a:lnSpc>
                <a:spcPts val="2293"/>
              </a:lnSpc>
              <a:buFont typeface="Arial"/>
              <a:buChar char="⚬"/>
            </a:pPr>
            <a:r>
              <a:rPr lang="en-US" sz="1638">
                <a:solidFill>
                  <a:srgbClr val="FFFFFF"/>
                </a:solidFill>
                <a:latin typeface="Montserrat"/>
              </a:rPr>
              <a:t>Latitude</a:t>
            </a:r>
          </a:p>
          <a:p>
            <a:pPr marL="707319" indent="-235773" lvl="2">
              <a:lnSpc>
                <a:spcPts val="2293"/>
              </a:lnSpc>
              <a:buFont typeface="Arial"/>
              <a:buChar char="⚬"/>
            </a:pPr>
            <a:r>
              <a:rPr lang="en-US" sz="1638">
                <a:solidFill>
                  <a:srgbClr val="FFFFFF"/>
                </a:solidFill>
                <a:latin typeface="Montserrat"/>
              </a:rPr>
              <a:t>Longitude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2283350" y="7250969"/>
            <a:ext cx="4897033" cy="11415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353659" indent="-176830" lvl="1">
              <a:lnSpc>
                <a:spcPts val="2293"/>
              </a:lnSpc>
              <a:buFont typeface="Arial"/>
              <a:buChar char="•"/>
            </a:pPr>
            <a:r>
              <a:rPr lang="en-US" sz="1638">
                <a:solidFill>
                  <a:srgbClr val="FFFFFF"/>
                </a:solidFill>
                <a:latin typeface="Montserrat"/>
              </a:rPr>
              <a:t>Obtêm a partir do ficheiro flights.csv os seguintes dados sobre os voos:</a:t>
            </a:r>
          </a:p>
          <a:p>
            <a:pPr marL="707319" indent="-235773" lvl="2">
              <a:lnSpc>
                <a:spcPts val="2293"/>
              </a:lnSpc>
              <a:buFont typeface="Arial"/>
              <a:buChar char="⚬"/>
            </a:pPr>
            <a:r>
              <a:rPr lang="en-US" sz="1638">
                <a:solidFill>
                  <a:srgbClr val="FFFFFF"/>
                </a:solidFill>
                <a:latin typeface="Montserrat"/>
              </a:rPr>
              <a:t>Origem (código)         </a:t>
            </a:r>
          </a:p>
          <a:p>
            <a:pPr marL="707319" indent="-235773" lvl="2">
              <a:lnSpc>
                <a:spcPts val="2293"/>
              </a:lnSpc>
              <a:buFont typeface="Arial"/>
              <a:buChar char="⚬"/>
            </a:pPr>
            <a:r>
              <a:rPr lang="en-US" sz="1638">
                <a:solidFill>
                  <a:srgbClr val="FFFFFF"/>
                </a:solidFill>
                <a:latin typeface="Montserrat"/>
              </a:rPr>
              <a:t>Destino (código aeroporto)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4431204" y="7539620"/>
            <a:ext cx="4897033" cy="8529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293"/>
              </a:lnSpc>
            </a:pPr>
          </a:p>
          <a:p>
            <a:pPr marL="707319" indent="-235773" lvl="2">
              <a:lnSpc>
                <a:spcPts val="2293"/>
              </a:lnSpc>
              <a:buFont typeface="Arial"/>
              <a:buChar char="⚬"/>
            </a:pPr>
            <a:r>
              <a:rPr lang="en-US" sz="1638">
                <a:solidFill>
                  <a:srgbClr val="FFFFFF"/>
                </a:solidFill>
                <a:latin typeface="Montserrat"/>
              </a:rPr>
              <a:t>Companhia Aérea</a:t>
            </a:r>
          </a:p>
          <a:p>
            <a:pPr>
              <a:lnSpc>
                <a:spcPts val="2293"/>
              </a:lnSpc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579496" y="0"/>
            <a:ext cx="8996085" cy="8996085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2881976" y="-1991669"/>
            <a:ext cx="7242652" cy="7242652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581241" y="1523480"/>
            <a:ext cx="9106823" cy="5689954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-1103629" y="202720"/>
            <a:ext cx="10129569" cy="1193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68"/>
              </a:lnSpc>
            </a:pPr>
            <a:r>
              <a:rPr lang="en-US" sz="6906">
                <a:solidFill>
                  <a:srgbClr val="FFFFFF"/>
                </a:solidFill>
                <a:latin typeface="Neue Machina UltraBold"/>
              </a:rPr>
              <a:t>Grafo dos voos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39350" y="7707071"/>
            <a:ext cx="16730495" cy="18842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0"/>
              </a:lnSpc>
            </a:pPr>
            <a:r>
              <a:rPr lang="en-US" sz="2692">
                <a:solidFill>
                  <a:srgbClr val="FFFFFF"/>
                </a:solidFill>
                <a:latin typeface="Montserrat"/>
              </a:rPr>
              <a:t>Estas estruturas ajudam na criação de um grafo dedicado aos voos adicionados através da leitura do ficheiro flights.csv.  Simultaneamente, a função </a:t>
            </a:r>
            <a:r>
              <a:rPr lang="en-US" sz="2692">
                <a:solidFill>
                  <a:srgbClr val="FFFFFF"/>
                </a:solidFill>
                <a:latin typeface="Montserrat Bold Italics"/>
              </a:rPr>
              <a:t>addEdge</a:t>
            </a:r>
            <a:r>
              <a:rPr lang="en-US" sz="2692">
                <a:solidFill>
                  <a:srgbClr val="FFFFFF"/>
                </a:solidFill>
                <a:latin typeface="Montserrat"/>
              </a:rPr>
              <a:t>, permite a criação de vários nós pertinentes aos tais voos, incluindo informação como o aeroporto de origem, o aeroporto de destino e a companhia aérea que se encontra encarregue desse voo.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198644" y="1551478"/>
            <a:ext cx="6761703" cy="7122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90"/>
              </a:lnSpc>
            </a:pPr>
            <a:r>
              <a:rPr lang="en-US" sz="4207">
                <a:solidFill>
                  <a:srgbClr val="FFFFFF"/>
                </a:solidFill>
                <a:latin typeface="Montserrat Semi-Bold Bold"/>
              </a:rPr>
              <a:t>Estruturas para o Grafo: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0222037" y="2429490"/>
            <a:ext cx="3474798" cy="4622868"/>
            <a:chOff x="0" y="0"/>
            <a:chExt cx="1565187" cy="2082324"/>
          </a:xfrm>
        </p:grpSpPr>
        <p:sp>
          <p:nvSpPr>
            <p:cNvPr name="Freeform 9" id="9"/>
            <p:cNvSpPr/>
            <p:nvPr/>
          </p:nvSpPr>
          <p:spPr>
            <a:xfrm>
              <a:off x="0" y="0"/>
              <a:ext cx="1565187" cy="2082324"/>
            </a:xfrm>
            <a:custGeom>
              <a:avLst/>
              <a:gdLst/>
              <a:ahLst/>
              <a:cxnLst/>
              <a:rect r="r" b="b" t="t" l="l"/>
              <a:pathLst>
                <a:path h="2082324" w="1565187">
                  <a:moveTo>
                    <a:pt x="1440727" y="2082324"/>
                  </a:moveTo>
                  <a:lnTo>
                    <a:pt x="124460" y="2082324"/>
                  </a:lnTo>
                  <a:cubicBezTo>
                    <a:pt x="55880" y="2082324"/>
                    <a:pt x="0" y="2026444"/>
                    <a:pt x="0" y="195786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40727" y="0"/>
                  </a:lnTo>
                  <a:cubicBezTo>
                    <a:pt x="1509307" y="0"/>
                    <a:pt x="1565187" y="55880"/>
                    <a:pt x="1565187" y="124460"/>
                  </a:cubicBezTo>
                  <a:lnTo>
                    <a:pt x="1565187" y="1957864"/>
                  </a:lnTo>
                  <a:cubicBezTo>
                    <a:pt x="1565187" y="2026444"/>
                    <a:pt x="1509307" y="2082324"/>
                    <a:pt x="1440727" y="2082324"/>
                  </a:cubicBezTo>
                  <a:close/>
                </a:path>
              </a:pathLst>
            </a:custGeom>
            <a:solidFill>
              <a:srgbClr val="2D2F30">
                <a:alpha val="30980"/>
              </a:srgbClr>
            </a:solid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10609371" y="2732461"/>
            <a:ext cx="2700130" cy="10393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5"/>
              </a:lnSpc>
            </a:pPr>
            <a:r>
              <a:rPr lang="en-US" sz="2996">
                <a:solidFill>
                  <a:srgbClr val="FFFFFF"/>
                </a:solidFill>
                <a:latin typeface="Montserrat Semi-Bold Bold"/>
              </a:rPr>
              <a:t>Target (Destino)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100682" y="583157"/>
            <a:ext cx="10957627" cy="5186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60693" indent="-330347" lvl="1">
              <a:lnSpc>
                <a:spcPts val="4284"/>
              </a:lnSpc>
              <a:buFont typeface="Arial"/>
              <a:buChar char="•"/>
            </a:pPr>
            <a:r>
              <a:rPr lang="en-US" sz="3060">
                <a:solidFill>
                  <a:srgbClr val="FFFFFF"/>
                </a:solidFill>
                <a:latin typeface="Montserrat"/>
              </a:rPr>
              <a:t>implementado em flights.h e flights.cpp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13872883" y="2429490"/>
            <a:ext cx="3474798" cy="4622868"/>
            <a:chOff x="0" y="0"/>
            <a:chExt cx="1565187" cy="2082324"/>
          </a:xfrm>
        </p:grpSpPr>
        <p:sp>
          <p:nvSpPr>
            <p:cNvPr name="Freeform 13" id="13"/>
            <p:cNvSpPr/>
            <p:nvPr/>
          </p:nvSpPr>
          <p:spPr>
            <a:xfrm>
              <a:off x="0" y="0"/>
              <a:ext cx="1565187" cy="2082324"/>
            </a:xfrm>
            <a:custGeom>
              <a:avLst/>
              <a:gdLst/>
              <a:ahLst/>
              <a:cxnLst/>
              <a:rect r="r" b="b" t="t" l="l"/>
              <a:pathLst>
                <a:path h="2082324" w="1565187">
                  <a:moveTo>
                    <a:pt x="1440727" y="2082324"/>
                  </a:moveTo>
                  <a:lnTo>
                    <a:pt x="124460" y="2082324"/>
                  </a:lnTo>
                  <a:cubicBezTo>
                    <a:pt x="55880" y="2082324"/>
                    <a:pt x="0" y="2026444"/>
                    <a:pt x="0" y="195786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40727" y="0"/>
                  </a:lnTo>
                  <a:cubicBezTo>
                    <a:pt x="1509307" y="0"/>
                    <a:pt x="1565187" y="55880"/>
                    <a:pt x="1565187" y="124460"/>
                  </a:cubicBezTo>
                  <a:lnTo>
                    <a:pt x="1565187" y="1957864"/>
                  </a:lnTo>
                  <a:cubicBezTo>
                    <a:pt x="1565187" y="2026444"/>
                    <a:pt x="1509307" y="2082324"/>
                    <a:pt x="1440727" y="2082324"/>
                  </a:cubicBezTo>
                  <a:close/>
                </a:path>
              </a:pathLst>
            </a:custGeom>
            <a:solidFill>
              <a:srgbClr val="2D2F30">
                <a:alpha val="30980"/>
              </a:srgbClr>
            </a:solid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14260217" y="2732461"/>
            <a:ext cx="2700130" cy="10393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5"/>
              </a:lnSpc>
            </a:pPr>
            <a:r>
              <a:rPr lang="en-US" sz="2996">
                <a:solidFill>
                  <a:srgbClr val="FFFFFF"/>
                </a:solidFill>
                <a:latin typeface="Montserrat Semi-Bold Bold"/>
              </a:rPr>
              <a:t>Source</a:t>
            </a:r>
          </a:p>
          <a:p>
            <a:pPr algn="ctr">
              <a:lnSpc>
                <a:spcPts val="4195"/>
              </a:lnSpc>
            </a:pPr>
            <a:r>
              <a:rPr lang="en-US" sz="2996">
                <a:solidFill>
                  <a:srgbClr val="FFFFFF"/>
                </a:solidFill>
                <a:latin typeface="Montserrat Semi-Bold Bold"/>
              </a:rPr>
              <a:t>(Origem)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099873" y="4257568"/>
            <a:ext cx="3719127" cy="2268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0"/>
              </a:lnSpc>
            </a:pPr>
            <a:r>
              <a:rPr lang="en-US" sz="2192">
                <a:solidFill>
                  <a:srgbClr val="FFFFFF"/>
                </a:solidFill>
                <a:latin typeface="Montserrat"/>
              </a:rPr>
              <a:t>Retém informação</a:t>
            </a:r>
          </a:p>
          <a:p>
            <a:pPr algn="ctr">
              <a:lnSpc>
                <a:spcPts val="3070"/>
              </a:lnSpc>
            </a:pPr>
            <a:r>
              <a:rPr lang="en-US" sz="2192">
                <a:solidFill>
                  <a:srgbClr val="FFFFFF"/>
                </a:solidFill>
                <a:latin typeface="Montserrat"/>
              </a:rPr>
              <a:t>acerca do destino do</a:t>
            </a:r>
          </a:p>
          <a:p>
            <a:pPr algn="ctr">
              <a:lnSpc>
                <a:spcPts val="3070"/>
              </a:lnSpc>
            </a:pPr>
            <a:r>
              <a:rPr lang="en-US" sz="2192">
                <a:solidFill>
                  <a:srgbClr val="FFFFFF"/>
                </a:solidFill>
                <a:latin typeface="Montserrat"/>
              </a:rPr>
              <a:t>voo, tanto como a</a:t>
            </a:r>
          </a:p>
          <a:p>
            <a:pPr algn="ctr">
              <a:lnSpc>
                <a:spcPts val="3070"/>
              </a:lnSpc>
            </a:pPr>
            <a:r>
              <a:rPr lang="en-US" sz="2192">
                <a:solidFill>
                  <a:srgbClr val="FFFFFF"/>
                </a:solidFill>
                <a:latin typeface="Montserrat"/>
              </a:rPr>
              <a:t>companhia aérea que</a:t>
            </a:r>
          </a:p>
          <a:p>
            <a:pPr algn="ctr">
              <a:lnSpc>
                <a:spcPts val="3070"/>
              </a:lnSpc>
            </a:pPr>
            <a:r>
              <a:rPr lang="en-US" sz="2192">
                <a:solidFill>
                  <a:srgbClr val="FFFFFF"/>
                </a:solidFill>
                <a:latin typeface="Montserrat"/>
              </a:rPr>
              <a:t>o realizará e a distância</a:t>
            </a:r>
          </a:p>
          <a:p>
            <a:pPr algn="ctr">
              <a:lnSpc>
                <a:spcPts val="3070"/>
              </a:lnSpc>
            </a:pPr>
            <a:r>
              <a:rPr lang="en-US" sz="2192">
                <a:solidFill>
                  <a:srgbClr val="FFFFFF"/>
                </a:solidFill>
                <a:latin typeface="Montserrat"/>
              </a:rPr>
              <a:t>a que este se encontra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3750718" y="4448068"/>
            <a:ext cx="3719127" cy="1887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0"/>
              </a:lnSpc>
            </a:pPr>
            <a:r>
              <a:rPr lang="en-US" sz="2192">
                <a:solidFill>
                  <a:srgbClr val="FFFFFF"/>
                </a:solidFill>
                <a:latin typeface="Montserrat"/>
              </a:rPr>
              <a:t>Retém informação</a:t>
            </a:r>
          </a:p>
          <a:p>
            <a:pPr algn="ctr">
              <a:lnSpc>
                <a:spcPts val="3070"/>
              </a:lnSpc>
            </a:pPr>
            <a:r>
              <a:rPr lang="en-US" sz="2192">
                <a:solidFill>
                  <a:srgbClr val="FFFFFF"/>
                </a:solidFill>
                <a:latin typeface="Montserrat"/>
              </a:rPr>
              <a:t>acerca da origem do</a:t>
            </a:r>
          </a:p>
          <a:p>
            <a:pPr algn="ctr">
              <a:lnSpc>
                <a:spcPts val="3070"/>
              </a:lnSpc>
            </a:pPr>
            <a:r>
              <a:rPr lang="en-US" sz="2192">
                <a:solidFill>
                  <a:srgbClr val="FFFFFF"/>
                </a:solidFill>
                <a:latin typeface="Montserrat"/>
              </a:rPr>
              <a:t>voo, tanto como os</a:t>
            </a:r>
          </a:p>
          <a:p>
            <a:pPr algn="ctr">
              <a:lnSpc>
                <a:spcPts val="3070"/>
              </a:lnSpc>
            </a:pPr>
            <a:r>
              <a:rPr lang="en-US" sz="2192">
                <a:solidFill>
                  <a:srgbClr val="FFFFFF"/>
                </a:solidFill>
                <a:latin typeface="Montserrat"/>
              </a:rPr>
              <a:t>possíveis destinos, se foi</a:t>
            </a:r>
          </a:p>
          <a:p>
            <a:pPr algn="ctr">
              <a:lnSpc>
                <a:spcPts val="3070"/>
              </a:lnSpc>
            </a:pPr>
            <a:r>
              <a:rPr lang="en-US" sz="2192">
                <a:solidFill>
                  <a:srgbClr val="FFFFFF"/>
                </a:solidFill>
                <a:latin typeface="Montserrat"/>
              </a:rPr>
              <a:t>visitada, e a distância.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579496" y="0"/>
            <a:ext cx="8996085" cy="8996085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2881976" y="-1991669"/>
            <a:ext cx="7242652" cy="7242652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2659687" y="2056258"/>
            <a:ext cx="12993375" cy="7396229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-1103629" y="202720"/>
            <a:ext cx="10129569" cy="1193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68"/>
              </a:lnSpc>
            </a:pPr>
            <a:r>
              <a:rPr lang="en-US" sz="6906">
                <a:solidFill>
                  <a:srgbClr val="FFFFFF"/>
                </a:solidFill>
                <a:latin typeface="Neue Machina UltraBold"/>
              </a:rPr>
              <a:t>Grafo dos voos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39350" y="1339385"/>
            <a:ext cx="10957627" cy="5186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60693" indent="-330347" lvl="1">
              <a:lnSpc>
                <a:spcPts val="4284"/>
              </a:lnSpc>
              <a:buFont typeface="Arial"/>
              <a:buChar char="•"/>
            </a:pPr>
            <a:r>
              <a:rPr lang="en-US" sz="3060">
                <a:solidFill>
                  <a:srgbClr val="FFFFFF"/>
                </a:solidFill>
                <a:latin typeface="Montserrat"/>
              </a:rPr>
              <a:t>implementação com voos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478214" y="-4882840"/>
            <a:ext cx="9218676" cy="9218676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720443" y="-1551311"/>
            <a:ext cx="8685325" cy="8685325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247802" y="4806269"/>
            <a:ext cx="9218676" cy="9218676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899438" y="7474099"/>
            <a:ext cx="8685325" cy="8685325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12449471" y="3047312"/>
            <a:ext cx="5285181" cy="6638187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0">
            <a:off x="1834340" y="5884003"/>
            <a:ext cx="7330014" cy="3947722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627152" y="444283"/>
            <a:ext cx="13981514" cy="10354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306"/>
              </a:lnSpc>
            </a:pPr>
            <a:r>
              <a:rPr lang="en-US" sz="5933">
                <a:solidFill>
                  <a:srgbClr val="FFFFFF"/>
                </a:solidFill>
                <a:latin typeface="Neue Machina UltraBold"/>
              </a:rPr>
              <a:t>Funcionalidades Implementadas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27152" y="1922555"/>
            <a:ext cx="11887695" cy="36450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16772" indent="-358386" lvl="1">
              <a:lnSpc>
                <a:spcPts val="4647"/>
              </a:lnSpc>
              <a:buFont typeface="Arial"/>
              <a:buChar char="•"/>
            </a:pPr>
            <a:r>
              <a:rPr lang="en-US" sz="3319">
                <a:solidFill>
                  <a:srgbClr val="FFFFFF"/>
                </a:solidFill>
                <a:latin typeface="Montserrat"/>
              </a:rPr>
              <a:t>Melhor maneira de voar entre aeroportos</a:t>
            </a:r>
          </a:p>
          <a:p>
            <a:pPr>
              <a:lnSpc>
                <a:spcPts val="4087"/>
              </a:lnSpc>
            </a:pPr>
          </a:p>
          <a:p>
            <a:pPr>
              <a:lnSpc>
                <a:spcPts val="4087"/>
              </a:lnSpc>
            </a:pPr>
            <a:r>
              <a:rPr lang="en-US" sz="2919">
                <a:solidFill>
                  <a:srgbClr val="FFFFFF"/>
                </a:solidFill>
                <a:latin typeface="Montserrat"/>
              </a:rPr>
              <a:t>Esta funcionalidade recebe inicialmente dois dados por parte</a:t>
            </a:r>
          </a:p>
          <a:p>
            <a:pPr>
              <a:lnSpc>
                <a:spcPts val="4087"/>
              </a:lnSpc>
            </a:pPr>
            <a:r>
              <a:rPr lang="en-US" sz="2919">
                <a:solidFill>
                  <a:srgbClr val="FFFFFF"/>
                </a:solidFill>
                <a:latin typeface="Montserrat"/>
              </a:rPr>
              <a:t>do utilizador, sendo os códigos do aeroporto de partida e de chegada e com o apoio de uma função </a:t>
            </a:r>
            <a:r>
              <a:rPr lang="en-US" sz="2919">
                <a:solidFill>
                  <a:srgbClr val="FFFFFF"/>
                </a:solidFill>
                <a:latin typeface="Montserrat Bold Italics"/>
              </a:rPr>
              <a:t>getDistance </a:t>
            </a:r>
            <a:r>
              <a:rPr lang="en-US" sz="2919">
                <a:solidFill>
                  <a:srgbClr val="FFFFFF"/>
                </a:solidFill>
                <a:latin typeface="Montserrat"/>
              </a:rPr>
              <a:t>irá</a:t>
            </a:r>
          </a:p>
          <a:p>
            <a:pPr>
              <a:lnSpc>
                <a:spcPts val="4087"/>
              </a:lnSpc>
            </a:pPr>
            <a:r>
              <a:rPr lang="en-US" sz="2919">
                <a:solidFill>
                  <a:srgbClr val="FFFFFF"/>
                </a:solidFill>
                <a:latin typeface="Montserrat"/>
              </a:rPr>
              <a:t>determinar a melhor maneira de voar entre aeroportos.</a:t>
            </a:r>
          </a:p>
          <a:p>
            <a:pPr>
              <a:lnSpc>
                <a:spcPts val="4087"/>
              </a:lnSpc>
            </a:pPr>
            <a:r>
              <a:rPr lang="en-US" sz="2919">
                <a:solidFill>
                  <a:srgbClr val="FFFFFF"/>
                </a:solidFill>
                <a:latin typeface="Montserrat"/>
              </a:rPr>
              <a:t>Imprimindo o seu resultado para ajudar o utilizador.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478214" y="-4882840"/>
            <a:ext cx="9218676" cy="9218676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720443" y="-1551311"/>
            <a:ext cx="8685325" cy="8685325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247802" y="4806269"/>
            <a:ext cx="9218676" cy="9218676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899438" y="7474099"/>
            <a:ext cx="8685325" cy="8685325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10162414" y="2503596"/>
            <a:ext cx="8136010" cy="4644812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0">
            <a:off x="462254" y="7306148"/>
            <a:ext cx="11405416" cy="2824634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627152" y="1688039"/>
            <a:ext cx="9438273" cy="51880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16772" indent="-358386" lvl="1">
              <a:lnSpc>
                <a:spcPts val="4647"/>
              </a:lnSpc>
              <a:buFont typeface="Arial"/>
              <a:buChar char="•"/>
            </a:pPr>
            <a:r>
              <a:rPr lang="en-US" sz="3319">
                <a:solidFill>
                  <a:srgbClr val="FFFFFF"/>
                </a:solidFill>
                <a:latin typeface="Montserrat"/>
              </a:rPr>
              <a:t>Melhor maneira de voar entre cidades</a:t>
            </a:r>
          </a:p>
          <a:p>
            <a:pPr>
              <a:lnSpc>
                <a:spcPts val="4087"/>
              </a:lnSpc>
            </a:pPr>
          </a:p>
          <a:p>
            <a:pPr>
              <a:lnSpc>
                <a:spcPts val="4087"/>
              </a:lnSpc>
            </a:pPr>
            <a:r>
              <a:rPr lang="en-US" sz="2919">
                <a:solidFill>
                  <a:srgbClr val="FFFFFF"/>
                </a:solidFill>
                <a:latin typeface="Montserrat"/>
              </a:rPr>
              <a:t>Esta funcionalidade recebe inicialmente dois dados por parte</a:t>
            </a:r>
          </a:p>
          <a:p>
            <a:pPr>
              <a:lnSpc>
                <a:spcPts val="4087"/>
              </a:lnSpc>
            </a:pPr>
            <a:r>
              <a:rPr lang="en-US" sz="2919">
                <a:solidFill>
                  <a:srgbClr val="FFFFFF"/>
                </a:solidFill>
                <a:latin typeface="Montserrat"/>
              </a:rPr>
              <a:t>do utilizador, sendo os códigos de duas cidades. Muito como a função anterior, será calculada a melhor maneira de voar entre as cidades, no entanto, neste caso, será necessário, para além do uso da função </a:t>
            </a:r>
            <a:r>
              <a:rPr lang="en-US" sz="2919">
                <a:solidFill>
                  <a:srgbClr val="FFFFFF"/>
                </a:solidFill>
                <a:latin typeface="Montserrat Bold Italics"/>
              </a:rPr>
              <a:t>getDistance, </a:t>
            </a:r>
            <a:r>
              <a:rPr lang="en-US" sz="2919">
                <a:solidFill>
                  <a:srgbClr val="FFFFFF"/>
                </a:solidFill>
                <a:latin typeface="Montserrat"/>
              </a:rPr>
              <a:t>estudar os aeroportos existentes nas cidades e as possibilidades de rotas.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513376" y="7474099"/>
            <a:ext cx="1574176" cy="2820184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627152" y="444283"/>
            <a:ext cx="13981514" cy="10354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306"/>
              </a:lnSpc>
            </a:pPr>
            <a:r>
              <a:rPr lang="en-US" sz="5933">
                <a:solidFill>
                  <a:srgbClr val="FFFFFF"/>
                </a:solidFill>
                <a:latin typeface="Neue Machina UltraBold"/>
              </a:rPr>
              <a:t>Funcionalidades Implementadas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478214" y="-4882840"/>
            <a:ext cx="9218676" cy="9218676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720443" y="-1551311"/>
            <a:ext cx="8685325" cy="8685325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247802" y="4806269"/>
            <a:ext cx="9218676" cy="9218676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899438" y="7474099"/>
            <a:ext cx="8685325" cy="8685325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2752512" y="4409614"/>
            <a:ext cx="6176609" cy="548918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0">
            <a:off x="10632810" y="4422840"/>
            <a:ext cx="5087634" cy="5422347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627152" y="444283"/>
            <a:ext cx="13981514" cy="10354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306"/>
              </a:lnSpc>
            </a:pPr>
            <a:r>
              <a:rPr lang="en-US" sz="5933">
                <a:solidFill>
                  <a:srgbClr val="FFFFFF"/>
                </a:solidFill>
                <a:latin typeface="Neue Machina UltraBold"/>
              </a:rPr>
              <a:t>Funcionalidades Implementadas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82195" y="1687138"/>
            <a:ext cx="10117243" cy="2465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10022" indent="-305011" lvl="1">
              <a:lnSpc>
                <a:spcPts val="3955"/>
              </a:lnSpc>
              <a:buFont typeface="Arial"/>
              <a:buChar char="•"/>
            </a:pPr>
            <a:r>
              <a:rPr lang="en-US" sz="2825">
                <a:solidFill>
                  <a:srgbClr val="FFFFFF"/>
                </a:solidFill>
                <a:latin typeface="Montserrat"/>
              </a:rPr>
              <a:t>Cálculos de vários dados como o número de:</a:t>
            </a:r>
          </a:p>
          <a:p>
            <a:pPr marL="1220044" indent="-406681" lvl="2">
              <a:lnSpc>
                <a:spcPts val="3955"/>
              </a:lnSpc>
              <a:buFont typeface="Arial"/>
              <a:buChar char="⚬"/>
            </a:pPr>
            <a:r>
              <a:rPr lang="en-US" sz="2825">
                <a:solidFill>
                  <a:srgbClr val="FFFFFF"/>
                </a:solidFill>
                <a:latin typeface="Montserrat"/>
              </a:rPr>
              <a:t>Partidas de voos</a:t>
            </a:r>
          </a:p>
          <a:p>
            <a:pPr marL="1220044" indent="-406681" lvl="2">
              <a:lnSpc>
                <a:spcPts val="3955"/>
              </a:lnSpc>
              <a:buFont typeface="Arial"/>
              <a:buChar char="⚬"/>
            </a:pPr>
            <a:r>
              <a:rPr lang="en-US" sz="2825">
                <a:solidFill>
                  <a:srgbClr val="FFFFFF"/>
                </a:solidFill>
                <a:latin typeface="Montserrat"/>
              </a:rPr>
              <a:t>Destinos</a:t>
            </a:r>
          </a:p>
          <a:p>
            <a:pPr marL="1220044" indent="-406681" lvl="2">
              <a:lnSpc>
                <a:spcPts val="3955"/>
              </a:lnSpc>
              <a:buFont typeface="Arial"/>
              <a:buChar char="⚬"/>
            </a:pPr>
            <a:r>
              <a:rPr lang="en-US" sz="2825">
                <a:solidFill>
                  <a:srgbClr val="FFFFFF"/>
                </a:solidFill>
                <a:latin typeface="Montserrat"/>
              </a:rPr>
              <a:t>Companhias Aéreas</a:t>
            </a:r>
          </a:p>
          <a:p>
            <a:pPr marL="1220044" indent="-406681" lvl="2">
              <a:lnSpc>
                <a:spcPts val="3955"/>
              </a:lnSpc>
              <a:buFont typeface="Arial"/>
              <a:buChar char="⚬"/>
            </a:pPr>
            <a:r>
              <a:rPr lang="en-US" sz="2825">
                <a:solidFill>
                  <a:srgbClr val="FFFFFF"/>
                </a:solidFill>
                <a:latin typeface="Montserrat"/>
              </a:rPr>
              <a:t>Países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579496" y="0"/>
            <a:ext cx="8996085" cy="8996085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2881976" y="-1991669"/>
            <a:ext cx="7242652" cy="7242652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0" y="1824605"/>
            <a:ext cx="9372296" cy="3318895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412709" y="329488"/>
            <a:ext cx="12222121" cy="12460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061"/>
              </a:lnSpc>
            </a:pPr>
            <a:r>
              <a:rPr lang="en-US" sz="7186">
                <a:solidFill>
                  <a:srgbClr val="FFFFFF"/>
                </a:solidFill>
                <a:latin typeface="Neue Machina UltraBold"/>
              </a:rPr>
              <a:t>Interface do Utilizador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967186" y="2862175"/>
            <a:ext cx="4122060" cy="10711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11"/>
              </a:lnSpc>
            </a:pPr>
            <a:r>
              <a:rPr lang="en-US" sz="2079">
                <a:solidFill>
                  <a:srgbClr val="FFFFFF"/>
                </a:solidFill>
                <a:latin typeface="Montserrat"/>
              </a:rPr>
              <a:t>Coloca ao dispor do utilizador uma variedade de opções das funcionalidades possíveis.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144000" y="1888951"/>
            <a:ext cx="4425538" cy="6045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768171" indent="-384086" lvl="1">
              <a:lnSpc>
                <a:spcPts val="4981"/>
              </a:lnSpc>
              <a:buFont typeface="Arial"/>
              <a:buChar char="•"/>
            </a:pPr>
            <a:r>
              <a:rPr lang="en-US" sz="3557">
                <a:solidFill>
                  <a:srgbClr val="FFFFFF"/>
                </a:solidFill>
                <a:latin typeface="Montserrat Semi-Bold Bold"/>
              </a:rPr>
              <a:t>Menu Principal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4001861" y="2186470"/>
            <a:ext cx="4198753" cy="24192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11"/>
              </a:lnSpc>
            </a:pPr>
            <a:r>
              <a:rPr lang="en-US" sz="2079">
                <a:solidFill>
                  <a:srgbClr val="FFFFFF"/>
                </a:solidFill>
                <a:latin typeface="Montserrat"/>
              </a:rPr>
              <a:t>       Incluí:</a:t>
            </a:r>
          </a:p>
          <a:p>
            <a:pPr algn="ctr" marL="725418" indent="-241806" lvl="2">
              <a:lnSpc>
                <a:spcPts val="2351"/>
              </a:lnSpc>
              <a:buFont typeface="Arial"/>
              <a:buChar char="⚬"/>
            </a:pPr>
            <a:r>
              <a:rPr lang="en-US" sz="1679">
                <a:solidFill>
                  <a:srgbClr val="FFFFFF"/>
                </a:solidFill>
                <a:latin typeface="Montserrat"/>
              </a:rPr>
              <a:t>Procurar melhor maneira de voar entre aeroportos e cidades</a:t>
            </a:r>
          </a:p>
          <a:p>
            <a:pPr algn="ctr" marL="725418" indent="-241806" lvl="2">
              <a:lnSpc>
                <a:spcPts val="2351"/>
              </a:lnSpc>
              <a:buFont typeface="Arial"/>
              <a:buChar char="⚬"/>
            </a:pPr>
            <a:r>
              <a:rPr lang="en-US" sz="1679">
                <a:solidFill>
                  <a:srgbClr val="FFFFFF"/>
                </a:solidFill>
                <a:latin typeface="Montserrat"/>
              </a:rPr>
              <a:t>Obter o número de destinos, companhias aéreas, países e de partidas de voos</a:t>
            </a:r>
          </a:p>
          <a:p>
            <a:pPr algn="ctr" marL="725418" indent="-241806" lvl="2">
              <a:lnSpc>
                <a:spcPts val="2351"/>
              </a:lnSpc>
              <a:buFont typeface="Arial"/>
              <a:buChar char="⚬"/>
            </a:pPr>
            <a:r>
              <a:rPr lang="en-US" sz="1679">
                <a:solidFill>
                  <a:srgbClr val="FFFFFF"/>
                </a:solidFill>
                <a:latin typeface="Montserrat"/>
              </a:rPr>
              <a:t>Com um certo número de voos, até onde pode o utilizador viajar</a:t>
            </a:r>
          </a:p>
        </p:txBody>
      </p:sp>
      <p:sp>
        <p:nvSpPr>
          <p:cNvPr name="AutoShape 9" id="9"/>
          <p:cNvSpPr/>
          <p:nvPr/>
        </p:nvSpPr>
        <p:spPr>
          <a:xfrm rot="-5413406">
            <a:off x="13275505" y="3486261"/>
            <a:ext cx="2004486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0" id="10"/>
          <p:cNvSpPr txBox="true"/>
          <p:nvPr/>
        </p:nvSpPr>
        <p:spPr>
          <a:xfrm rot="0">
            <a:off x="564088" y="7292648"/>
            <a:ext cx="4122060" cy="14330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11"/>
              </a:lnSpc>
            </a:pPr>
            <a:r>
              <a:rPr lang="en-US" sz="2079">
                <a:solidFill>
                  <a:srgbClr val="FFFFFF"/>
                </a:solidFill>
                <a:latin typeface="Montserrat"/>
              </a:rPr>
              <a:t>Coloca ao dispor do utilizador a possibilidade de definir uma lista das suas preferências em termos de companhia aérea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9738" y="5985069"/>
            <a:ext cx="7115956" cy="6049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68172" indent="-384086" lvl="1">
              <a:lnSpc>
                <a:spcPts val="4981"/>
              </a:lnSpc>
              <a:buFont typeface="Arial"/>
              <a:buChar char="•"/>
            </a:pPr>
            <a:r>
              <a:rPr lang="en-US" sz="3558">
                <a:solidFill>
                  <a:srgbClr val="FFFFFF"/>
                </a:solidFill>
                <a:latin typeface="Montserrat Semi-Bold Bold"/>
              </a:rPr>
              <a:t>Menu Companhias Aéreas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686148" y="6799570"/>
            <a:ext cx="4198753" cy="18953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11"/>
              </a:lnSpc>
            </a:pPr>
            <a:r>
              <a:rPr lang="en-US" sz="2079">
                <a:solidFill>
                  <a:srgbClr val="FFFFFF"/>
                </a:solidFill>
                <a:latin typeface="Montserrat"/>
              </a:rPr>
              <a:t>       Incluí:</a:t>
            </a:r>
          </a:p>
          <a:p>
            <a:pPr algn="ctr">
              <a:lnSpc>
                <a:spcPts val="2911"/>
              </a:lnSpc>
            </a:pPr>
          </a:p>
          <a:p>
            <a:pPr algn="ctr" marL="725418" indent="-241806" lvl="2">
              <a:lnSpc>
                <a:spcPts val="2351"/>
              </a:lnSpc>
              <a:buFont typeface="Arial"/>
              <a:buChar char="⚬"/>
            </a:pPr>
            <a:r>
              <a:rPr lang="en-US" sz="1679">
                <a:solidFill>
                  <a:srgbClr val="FFFFFF"/>
                </a:solidFill>
                <a:latin typeface="Montserrat"/>
              </a:rPr>
              <a:t>Adicionar companhia a lista de preferências</a:t>
            </a:r>
          </a:p>
          <a:p>
            <a:pPr algn="ctr" marL="725418" indent="-241806" lvl="2">
              <a:lnSpc>
                <a:spcPts val="2351"/>
              </a:lnSpc>
              <a:buFont typeface="Arial"/>
              <a:buChar char="⚬"/>
            </a:pPr>
            <a:r>
              <a:rPr lang="en-US" sz="1679">
                <a:solidFill>
                  <a:srgbClr val="FFFFFF"/>
                </a:solidFill>
                <a:latin typeface="Montserrat"/>
              </a:rPr>
              <a:t>Limpar por completo a lista</a:t>
            </a:r>
          </a:p>
          <a:p>
            <a:pPr algn="ctr" marL="725418" indent="-241806" lvl="2">
              <a:lnSpc>
                <a:spcPts val="2351"/>
              </a:lnSpc>
              <a:buFont typeface="Arial"/>
              <a:buChar char="⚬"/>
            </a:pPr>
            <a:r>
              <a:rPr lang="en-US" sz="1679">
                <a:solidFill>
                  <a:srgbClr val="FFFFFF"/>
                </a:solidFill>
                <a:latin typeface="Montserrat"/>
              </a:rPr>
              <a:t>Voltar ao menu inicial</a:t>
            </a:r>
          </a:p>
        </p:txBody>
      </p:sp>
      <p:sp>
        <p:nvSpPr>
          <p:cNvPr name="AutoShape 13" id="13"/>
          <p:cNvSpPr/>
          <p:nvPr/>
        </p:nvSpPr>
        <p:spPr>
          <a:xfrm rot="-5413406">
            <a:off x="3959792" y="8099362"/>
            <a:ext cx="2004486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DAFXDk7i3u0</dc:identifier>
  <dcterms:modified xsi:type="dcterms:W3CDTF">2011-08-01T06:04:30Z</dcterms:modified>
  <cp:revision>1</cp:revision>
  <dc:title>AED 2</dc:title>
</cp:coreProperties>
</file>